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5"/>
  </p:sldMasterIdLst>
  <p:notesMasterIdLst>
    <p:notesMasterId r:id="rId23"/>
  </p:notesMasterIdLst>
  <p:sldIdLst>
    <p:sldId id="256" r:id="rId6"/>
    <p:sldId id="258" r:id="rId7"/>
    <p:sldId id="283" r:id="rId8"/>
    <p:sldId id="275" r:id="rId9"/>
    <p:sldId id="276" r:id="rId10"/>
    <p:sldId id="282" r:id="rId11"/>
    <p:sldId id="280" r:id="rId12"/>
    <p:sldId id="271" r:id="rId13"/>
    <p:sldId id="274" r:id="rId14"/>
    <p:sldId id="265" r:id="rId15"/>
    <p:sldId id="277" r:id="rId16"/>
    <p:sldId id="278" r:id="rId17"/>
    <p:sldId id="281" r:id="rId18"/>
    <p:sldId id="279" r:id="rId19"/>
    <p:sldId id="272" r:id="rId20"/>
    <p:sldId id="268" r:id="rId21"/>
    <p:sldId id="269"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itchFamily="34" charset="0"/>
        <a:ea typeface="+mn-ea"/>
        <a:cs typeface="+mn-cs"/>
      </a:defRPr>
    </a:lvl5pPr>
    <a:lvl6pPr marL="2286000" algn="l" defTabSz="914400" rtl="0" eaLnBrk="1" latinLnBrk="0" hangingPunct="1">
      <a:defRPr kern="1200">
        <a:solidFill>
          <a:schemeClr val="tx1"/>
        </a:solidFill>
        <a:latin typeface="Arial Narrow" pitchFamily="34" charset="0"/>
        <a:ea typeface="+mn-ea"/>
        <a:cs typeface="+mn-cs"/>
      </a:defRPr>
    </a:lvl6pPr>
    <a:lvl7pPr marL="2743200" algn="l" defTabSz="914400" rtl="0" eaLnBrk="1" latinLnBrk="0" hangingPunct="1">
      <a:defRPr kern="1200">
        <a:solidFill>
          <a:schemeClr val="tx1"/>
        </a:solidFill>
        <a:latin typeface="Arial Narrow" pitchFamily="34" charset="0"/>
        <a:ea typeface="+mn-ea"/>
        <a:cs typeface="+mn-cs"/>
      </a:defRPr>
    </a:lvl7pPr>
    <a:lvl8pPr marL="3200400" algn="l" defTabSz="914400" rtl="0" eaLnBrk="1" latinLnBrk="0" hangingPunct="1">
      <a:defRPr kern="1200">
        <a:solidFill>
          <a:schemeClr val="tx1"/>
        </a:solidFill>
        <a:latin typeface="Arial Narrow" pitchFamily="34" charset="0"/>
        <a:ea typeface="+mn-ea"/>
        <a:cs typeface="+mn-cs"/>
      </a:defRPr>
    </a:lvl8pPr>
    <a:lvl9pPr marL="3657600" algn="l" defTabSz="914400" rtl="0" eaLnBrk="1" latinLnBrk="0" hangingPunct="1">
      <a:defRPr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667" autoAdjust="0"/>
  </p:normalViewPr>
  <p:slideViewPr>
    <p:cSldViewPr>
      <p:cViewPr>
        <p:scale>
          <a:sx n="66" d="100"/>
          <a:sy n="66" d="100"/>
        </p:scale>
        <p:origin x="-2934" y="-8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146123-BE2A-4A16-A3B1-5CF9F17EB293}" type="datetimeFigureOut">
              <a:rPr lang="en-US" smtClean="0"/>
              <a:pPr/>
              <a:t>4/9/2012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285DF7-78B3-4B50-8F2D-23A82C5D63E8}" type="slidenum">
              <a:rPr lang="en-US" smtClean="0"/>
              <a:pPr/>
              <a:t>‹#›</a:t>
            </a:fld>
            <a:endParaRPr lang="en-US"/>
          </a:p>
        </p:txBody>
      </p:sp>
    </p:spTree>
    <p:extLst>
      <p:ext uri="{BB962C8B-B14F-4D97-AF65-F5344CB8AC3E}">
        <p14:creationId xmlns:p14="http://schemas.microsoft.com/office/powerpoint/2010/main" val="3716241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-Although</a:t>
            </a:r>
            <a:r>
              <a:rPr lang="en-US" baseline="0" dirty="0" smtClean="0"/>
              <a:t> flammable and/or toxic </a:t>
            </a:r>
            <a:r>
              <a:rPr lang="en-US" baseline="0" dirty="0" err="1" smtClean="0"/>
              <a:t>dimethyl</a:t>
            </a:r>
            <a:r>
              <a:rPr lang="en-US" baseline="0" dirty="0" smtClean="0"/>
              <a:t> ether, ammonia, and propane should be considered as legitimate substitutes for currently used HFCs due to the very small leakage rates of RAC units.</a:t>
            </a:r>
          </a:p>
          <a:p>
            <a:endParaRPr lang="en-US" baseline="0" dirty="0" smtClean="0"/>
          </a:p>
        </p:txBody>
      </p:sp>
      <p:sp>
        <p:nvSpPr>
          <p:cNvPr id="4" name="Slide Number Placeholder 3"/>
          <p:cNvSpPr>
            <a:spLocks noGrp="1"/>
          </p:cNvSpPr>
          <p:nvPr>
            <p:ph type="sldNum" sz="quarter" idx="10"/>
          </p:nvPr>
        </p:nvSpPr>
        <p:spPr/>
        <p:txBody>
          <a:bodyPr/>
          <a:lstStyle/>
          <a:p>
            <a:fld id="{EC285DF7-78B3-4B50-8F2D-23A82C5D63E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Reasons</a:t>
            </a:r>
            <a:r>
              <a:rPr lang="en-US" baseline="0" dirty="0" smtClean="0"/>
              <a:t> for likely increase in use of RACs is low cost of production and easy transport.  Also have lower values of electricity consumption than  central air conditioning which favor areas where strong electrical grids are not established.  </a:t>
            </a:r>
            <a:endParaRPr lang="en-US" dirty="0"/>
          </a:p>
        </p:txBody>
      </p:sp>
      <p:sp>
        <p:nvSpPr>
          <p:cNvPr id="4" name="Slide Number Placeholder 3"/>
          <p:cNvSpPr>
            <a:spLocks noGrp="1"/>
          </p:cNvSpPr>
          <p:nvPr>
            <p:ph type="sldNum" sz="quarter" idx="10"/>
          </p:nvPr>
        </p:nvSpPr>
        <p:spPr/>
        <p:txBody>
          <a:bodyPr/>
          <a:lstStyle/>
          <a:p>
            <a:fld id="{EC285DF7-78B3-4B50-8F2D-23A82C5D63E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285DF7-78B3-4B50-8F2D-23A82C5D63E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74" name="Group 54"/>
          <p:cNvGrpSpPr>
            <a:grpSpLocks/>
          </p:cNvGrpSpPr>
          <p:nvPr/>
        </p:nvGrpSpPr>
        <p:grpSpPr bwMode="auto">
          <a:xfrm>
            <a:off x="0" y="-12700"/>
            <a:ext cx="9156700" cy="6870700"/>
            <a:chOff x="0" y="-8"/>
            <a:chExt cx="5768" cy="4328"/>
          </a:xfrm>
        </p:grpSpPr>
        <p:sp>
          <p:nvSpPr>
            <p:cNvPr id="30771" name="Rectangle 51"/>
            <p:cNvSpPr>
              <a:spLocks noChangeArrowheads="1"/>
            </p:cNvSpPr>
            <p:nvPr userDrawn="1"/>
          </p:nvSpPr>
          <p:spPr bwMode="white">
            <a:xfrm>
              <a:off x="0" y="1344"/>
              <a:ext cx="5760" cy="2976"/>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endParaRPr lang="en-US"/>
            </a:p>
          </p:txBody>
        </p:sp>
        <p:grpSp>
          <p:nvGrpSpPr>
            <p:cNvPr id="30723" name="Group 3"/>
            <p:cNvGrpSpPr>
              <a:grpSpLocks/>
            </p:cNvGrpSpPr>
            <p:nvPr userDrawn="1"/>
          </p:nvGrpSpPr>
          <p:grpSpPr bwMode="auto">
            <a:xfrm>
              <a:off x="0" y="-8"/>
              <a:ext cx="5768" cy="4328"/>
              <a:chOff x="0" y="0"/>
              <a:chExt cx="5768" cy="4328"/>
            </a:xfrm>
          </p:grpSpPr>
          <p:sp>
            <p:nvSpPr>
              <p:cNvPr id="30724" name="Freeform 4"/>
              <p:cNvSpPr>
                <a:spLocks/>
              </p:cNvSpPr>
              <p:nvPr/>
            </p:nvSpPr>
            <p:spPr bwMode="hidden">
              <a:xfrm>
                <a:off x="0" y="0"/>
                <a:ext cx="3640" cy="1434"/>
              </a:xfrm>
              <a:custGeom>
                <a:avLst/>
                <a:gdLst/>
                <a:ahLst/>
                <a:cxnLst>
                  <a:cxn ang="0">
                    <a:pos x="0" y="1152"/>
                  </a:cxn>
                  <a:cxn ang="0">
                    <a:pos x="672" y="1392"/>
                  </a:cxn>
                  <a:cxn ang="0">
                    <a:pos x="912" y="1152"/>
                  </a:cxn>
                  <a:cxn ang="0">
                    <a:pos x="864" y="816"/>
                  </a:cxn>
                  <a:cxn ang="0">
                    <a:pos x="1170" y="588"/>
                  </a:cxn>
                  <a:cxn ang="0">
                    <a:pos x="1692" y="546"/>
                  </a:cxn>
                  <a:cxn ang="0">
                    <a:pos x="2112" y="576"/>
                  </a:cxn>
                  <a:cxn ang="0">
                    <a:pos x="2208" y="384"/>
                  </a:cxn>
                  <a:cxn ang="0">
                    <a:pos x="2184" y="138"/>
                  </a:cxn>
                  <a:cxn ang="0">
                    <a:pos x="2640" y="144"/>
                  </a:cxn>
                  <a:cxn ang="0">
                    <a:pos x="3024" y="432"/>
                  </a:cxn>
                  <a:cxn ang="0">
                    <a:pos x="3552" y="192"/>
                  </a:cxn>
                  <a:cxn ang="0">
                    <a:pos x="3552" y="0"/>
                  </a:cxn>
                </a:cxnLst>
                <a:rect l="0" t="0" r="r" b="b"/>
                <a:pathLst>
                  <a:path w="3640" h="1434">
                    <a:moveTo>
                      <a:pt x="0" y="1152"/>
                    </a:moveTo>
                    <a:cubicBezTo>
                      <a:pt x="112" y="1192"/>
                      <a:pt x="204" y="1434"/>
                      <a:pt x="672" y="1392"/>
                    </a:cubicBezTo>
                    <a:cubicBezTo>
                      <a:pt x="824" y="1392"/>
                      <a:pt x="880" y="1248"/>
                      <a:pt x="912" y="1152"/>
                    </a:cubicBezTo>
                    <a:cubicBezTo>
                      <a:pt x="944" y="1056"/>
                      <a:pt x="821" y="910"/>
                      <a:pt x="864" y="816"/>
                    </a:cubicBezTo>
                    <a:cubicBezTo>
                      <a:pt x="864" y="552"/>
                      <a:pt x="1044" y="582"/>
                      <a:pt x="1170" y="588"/>
                    </a:cubicBezTo>
                    <a:cubicBezTo>
                      <a:pt x="1386" y="666"/>
                      <a:pt x="1535" y="548"/>
                      <a:pt x="1692" y="546"/>
                    </a:cubicBezTo>
                    <a:cubicBezTo>
                      <a:pt x="1849" y="544"/>
                      <a:pt x="1944" y="648"/>
                      <a:pt x="2112" y="576"/>
                    </a:cubicBezTo>
                    <a:cubicBezTo>
                      <a:pt x="2250" y="510"/>
                      <a:pt x="2200" y="448"/>
                      <a:pt x="2208" y="384"/>
                    </a:cubicBezTo>
                    <a:cubicBezTo>
                      <a:pt x="2220" y="311"/>
                      <a:pt x="2040" y="198"/>
                      <a:pt x="2184" y="138"/>
                    </a:cubicBezTo>
                    <a:cubicBezTo>
                      <a:pt x="2346" y="60"/>
                      <a:pt x="2500" y="95"/>
                      <a:pt x="2640" y="144"/>
                    </a:cubicBezTo>
                    <a:cubicBezTo>
                      <a:pt x="2780" y="193"/>
                      <a:pt x="2872" y="424"/>
                      <a:pt x="3024" y="432"/>
                    </a:cubicBezTo>
                    <a:cubicBezTo>
                      <a:pt x="3176" y="440"/>
                      <a:pt x="3464" y="264"/>
                      <a:pt x="3552" y="192"/>
                    </a:cubicBezTo>
                    <a:cubicBezTo>
                      <a:pt x="3640" y="120"/>
                      <a:pt x="3552" y="40"/>
                      <a:pt x="3552"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25" name="Freeform 5"/>
              <p:cNvSpPr>
                <a:spLocks/>
              </p:cNvSpPr>
              <p:nvPr/>
            </p:nvSpPr>
            <p:spPr bwMode="hidden">
              <a:xfrm>
                <a:off x="0" y="0"/>
                <a:ext cx="1996" cy="1240"/>
              </a:xfrm>
              <a:custGeom>
                <a:avLst/>
                <a:gdLst/>
                <a:ahLst/>
                <a:cxnLst>
                  <a:cxn ang="0">
                    <a:pos x="0" y="960"/>
                  </a:cxn>
                  <a:cxn ang="0">
                    <a:pos x="336" y="1200"/>
                  </a:cxn>
                  <a:cxn ang="0">
                    <a:pos x="576" y="1200"/>
                  </a:cxn>
                  <a:cxn ang="0">
                    <a:pos x="696" y="972"/>
                  </a:cxn>
                  <a:cxn ang="0">
                    <a:pos x="636" y="462"/>
                  </a:cxn>
                  <a:cxn ang="0">
                    <a:pos x="816" y="276"/>
                  </a:cxn>
                  <a:cxn ang="0">
                    <a:pos x="1392" y="432"/>
                  </a:cxn>
                  <a:cxn ang="0">
                    <a:pos x="1740" y="390"/>
                  </a:cxn>
                  <a:cxn ang="0">
                    <a:pos x="1974" y="348"/>
                  </a:cxn>
                  <a:cxn ang="0">
                    <a:pos x="1872" y="0"/>
                  </a:cxn>
                </a:cxnLst>
                <a:rect l="0" t="0" r="r" b="b"/>
                <a:pathLst>
                  <a:path w="1996" h="1240">
                    <a:moveTo>
                      <a:pt x="0" y="960"/>
                    </a:moveTo>
                    <a:cubicBezTo>
                      <a:pt x="56" y="1000"/>
                      <a:pt x="240" y="1160"/>
                      <a:pt x="336" y="1200"/>
                    </a:cubicBezTo>
                    <a:cubicBezTo>
                      <a:pt x="432" y="1240"/>
                      <a:pt x="516" y="1238"/>
                      <a:pt x="576" y="1200"/>
                    </a:cubicBezTo>
                    <a:cubicBezTo>
                      <a:pt x="636" y="1162"/>
                      <a:pt x="686" y="1095"/>
                      <a:pt x="696" y="972"/>
                    </a:cubicBezTo>
                    <a:cubicBezTo>
                      <a:pt x="706" y="849"/>
                      <a:pt x="616" y="578"/>
                      <a:pt x="636" y="462"/>
                    </a:cubicBezTo>
                    <a:cubicBezTo>
                      <a:pt x="656" y="346"/>
                      <a:pt x="690" y="281"/>
                      <a:pt x="816" y="276"/>
                    </a:cubicBezTo>
                    <a:cubicBezTo>
                      <a:pt x="942" y="271"/>
                      <a:pt x="1238" y="413"/>
                      <a:pt x="1392" y="432"/>
                    </a:cubicBezTo>
                    <a:cubicBezTo>
                      <a:pt x="1546" y="451"/>
                      <a:pt x="1643" y="404"/>
                      <a:pt x="1740" y="390"/>
                    </a:cubicBezTo>
                    <a:cubicBezTo>
                      <a:pt x="1837" y="376"/>
                      <a:pt x="1952" y="413"/>
                      <a:pt x="1974" y="348"/>
                    </a:cubicBezTo>
                    <a:cubicBezTo>
                      <a:pt x="1996" y="283"/>
                      <a:pt x="1986" y="84"/>
                      <a:pt x="1872"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26" name="Freeform 6"/>
              <p:cNvSpPr>
                <a:spLocks/>
              </p:cNvSpPr>
              <p:nvPr/>
            </p:nvSpPr>
            <p:spPr bwMode="hidden">
              <a:xfrm>
                <a:off x="0" y="0"/>
                <a:ext cx="1584" cy="1008"/>
              </a:xfrm>
              <a:custGeom>
                <a:avLst/>
                <a:gdLst/>
                <a:ahLst/>
                <a:cxnLst>
                  <a:cxn ang="0">
                    <a:pos x="0" y="576"/>
                  </a:cxn>
                  <a:cxn ang="0">
                    <a:pos x="336" y="960"/>
                  </a:cxn>
                  <a:cxn ang="0">
                    <a:pos x="480" y="864"/>
                  </a:cxn>
                  <a:cxn ang="0">
                    <a:pos x="318" y="414"/>
                  </a:cxn>
                  <a:cxn ang="0">
                    <a:pos x="780" y="36"/>
                  </a:cxn>
                  <a:cxn ang="0">
                    <a:pos x="1440" y="192"/>
                  </a:cxn>
                  <a:cxn ang="0">
                    <a:pos x="1584" y="0"/>
                  </a:cxn>
                </a:cxnLst>
                <a:rect l="0" t="0" r="r" b="b"/>
                <a:pathLst>
                  <a:path w="1584" h="1008">
                    <a:moveTo>
                      <a:pt x="0" y="576"/>
                    </a:moveTo>
                    <a:cubicBezTo>
                      <a:pt x="56" y="640"/>
                      <a:pt x="256" y="912"/>
                      <a:pt x="336" y="960"/>
                    </a:cubicBezTo>
                    <a:cubicBezTo>
                      <a:pt x="416" y="1008"/>
                      <a:pt x="483" y="955"/>
                      <a:pt x="480" y="864"/>
                    </a:cubicBezTo>
                    <a:cubicBezTo>
                      <a:pt x="477" y="773"/>
                      <a:pt x="384" y="618"/>
                      <a:pt x="318" y="414"/>
                    </a:cubicBezTo>
                    <a:cubicBezTo>
                      <a:pt x="156" y="12"/>
                      <a:pt x="528" y="6"/>
                      <a:pt x="780" y="36"/>
                    </a:cubicBezTo>
                    <a:cubicBezTo>
                      <a:pt x="1002" y="66"/>
                      <a:pt x="1306" y="198"/>
                      <a:pt x="1440" y="192"/>
                    </a:cubicBezTo>
                    <a:cubicBezTo>
                      <a:pt x="1574" y="186"/>
                      <a:pt x="1554" y="40"/>
                      <a:pt x="1584" y="0"/>
                    </a:cubicBezTo>
                  </a:path>
                </a:pathLst>
              </a:custGeom>
              <a:noFill/>
              <a:ln w="9525">
                <a:solidFill>
                  <a:schemeClr val="folHlink"/>
                </a:solidFill>
                <a:round/>
                <a:headEnd/>
                <a:tailEnd/>
              </a:ln>
              <a:effectLst/>
            </p:spPr>
            <p:txBody>
              <a:bodyPr wrap="none" anchor="ctr"/>
              <a:lstStyle/>
              <a:p>
                <a:endParaRPr lang="en-US"/>
              </a:p>
            </p:txBody>
          </p:sp>
          <p:sp>
            <p:nvSpPr>
              <p:cNvPr id="30727" name="Freeform 7"/>
              <p:cNvSpPr>
                <a:spLocks/>
              </p:cNvSpPr>
              <p:nvPr/>
            </p:nvSpPr>
            <p:spPr bwMode="hidden">
              <a:xfrm>
                <a:off x="856" y="152"/>
                <a:ext cx="3752" cy="1816"/>
              </a:xfrm>
              <a:custGeom>
                <a:avLst/>
                <a:gdLst/>
                <a:ahLst/>
                <a:cxnLst>
                  <a:cxn ang="0">
                    <a:pos x="248" y="1000"/>
                  </a:cxn>
                  <a:cxn ang="0">
                    <a:pos x="200" y="760"/>
                  </a:cxn>
                  <a:cxn ang="0">
                    <a:pos x="248" y="664"/>
                  </a:cxn>
                  <a:cxn ang="0">
                    <a:pos x="584" y="616"/>
                  </a:cxn>
                  <a:cxn ang="0">
                    <a:pos x="1304" y="664"/>
                  </a:cxn>
                  <a:cxn ang="0">
                    <a:pos x="1640" y="424"/>
                  </a:cxn>
                  <a:cxn ang="0">
                    <a:pos x="1976" y="472"/>
                  </a:cxn>
                  <a:cxn ang="0">
                    <a:pos x="2600" y="424"/>
                  </a:cxn>
                  <a:cxn ang="0">
                    <a:pos x="3128" y="88"/>
                  </a:cxn>
                  <a:cxn ang="0">
                    <a:pos x="3560" y="40"/>
                  </a:cxn>
                  <a:cxn ang="0">
                    <a:pos x="3656" y="328"/>
                  </a:cxn>
                  <a:cxn ang="0">
                    <a:pos x="2984" y="760"/>
                  </a:cxn>
                  <a:cxn ang="0">
                    <a:pos x="2456" y="952"/>
                  </a:cxn>
                  <a:cxn ang="0">
                    <a:pos x="1976" y="1432"/>
                  </a:cxn>
                  <a:cxn ang="0">
                    <a:pos x="1400" y="1768"/>
                  </a:cxn>
                  <a:cxn ang="0">
                    <a:pos x="968" y="1720"/>
                  </a:cxn>
                  <a:cxn ang="0">
                    <a:pos x="296" y="1768"/>
                  </a:cxn>
                  <a:cxn ang="0">
                    <a:pos x="8" y="1432"/>
                  </a:cxn>
                  <a:cxn ang="0">
                    <a:pos x="248" y="1000"/>
                  </a:cxn>
                </a:cxnLst>
                <a:rect l="0" t="0" r="r" b="b"/>
                <a:pathLst>
                  <a:path w="3752" h="1816">
                    <a:moveTo>
                      <a:pt x="248" y="1000"/>
                    </a:moveTo>
                    <a:cubicBezTo>
                      <a:pt x="280" y="888"/>
                      <a:pt x="200" y="816"/>
                      <a:pt x="200" y="760"/>
                    </a:cubicBezTo>
                    <a:cubicBezTo>
                      <a:pt x="200" y="704"/>
                      <a:pt x="184" y="688"/>
                      <a:pt x="248" y="664"/>
                    </a:cubicBezTo>
                    <a:cubicBezTo>
                      <a:pt x="312" y="640"/>
                      <a:pt x="408" y="616"/>
                      <a:pt x="584" y="616"/>
                    </a:cubicBezTo>
                    <a:cubicBezTo>
                      <a:pt x="760" y="616"/>
                      <a:pt x="1128" y="696"/>
                      <a:pt x="1304" y="664"/>
                    </a:cubicBezTo>
                    <a:cubicBezTo>
                      <a:pt x="1480" y="632"/>
                      <a:pt x="1528" y="456"/>
                      <a:pt x="1640" y="424"/>
                    </a:cubicBezTo>
                    <a:cubicBezTo>
                      <a:pt x="1752" y="392"/>
                      <a:pt x="1816" y="472"/>
                      <a:pt x="1976" y="472"/>
                    </a:cubicBezTo>
                    <a:cubicBezTo>
                      <a:pt x="2136" y="472"/>
                      <a:pt x="2408" y="488"/>
                      <a:pt x="2600" y="424"/>
                    </a:cubicBezTo>
                    <a:cubicBezTo>
                      <a:pt x="2792" y="360"/>
                      <a:pt x="2968" y="152"/>
                      <a:pt x="3128" y="88"/>
                    </a:cubicBezTo>
                    <a:cubicBezTo>
                      <a:pt x="3288" y="24"/>
                      <a:pt x="3472" y="0"/>
                      <a:pt x="3560" y="40"/>
                    </a:cubicBezTo>
                    <a:cubicBezTo>
                      <a:pt x="3648" y="80"/>
                      <a:pt x="3752" y="208"/>
                      <a:pt x="3656" y="328"/>
                    </a:cubicBezTo>
                    <a:cubicBezTo>
                      <a:pt x="3560" y="448"/>
                      <a:pt x="3184" y="656"/>
                      <a:pt x="2984" y="760"/>
                    </a:cubicBezTo>
                    <a:cubicBezTo>
                      <a:pt x="2784" y="864"/>
                      <a:pt x="2624" y="840"/>
                      <a:pt x="2456" y="952"/>
                    </a:cubicBezTo>
                    <a:cubicBezTo>
                      <a:pt x="2288" y="1064"/>
                      <a:pt x="2152" y="1296"/>
                      <a:pt x="1976" y="1432"/>
                    </a:cubicBezTo>
                    <a:cubicBezTo>
                      <a:pt x="1800" y="1568"/>
                      <a:pt x="1568" y="1720"/>
                      <a:pt x="1400" y="1768"/>
                    </a:cubicBezTo>
                    <a:cubicBezTo>
                      <a:pt x="1232" y="1816"/>
                      <a:pt x="1152" y="1720"/>
                      <a:pt x="968" y="1720"/>
                    </a:cubicBezTo>
                    <a:cubicBezTo>
                      <a:pt x="784" y="1720"/>
                      <a:pt x="456" y="1816"/>
                      <a:pt x="296" y="1768"/>
                    </a:cubicBezTo>
                    <a:cubicBezTo>
                      <a:pt x="136" y="1720"/>
                      <a:pt x="16" y="1560"/>
                      <a:pt x="8" y="1432"/>
                    </a:cubicBezTo>
                    <a:cubicBezTo>
                      <a:pt x="0" y="1304"/>
                      <a:pt x="216" y="1112"/>
                      <a:pt x="248" y="1000"/>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28" name="Freeform 8"/>
              <p:cNvSpPr>
                <a:spLocks/>
              </p:cNvSpPr>
              <p:nvPr/>
            </p:nvSpPr>
            <p:spPr bwMode="hidden">
              <a:xfrm>
                <a:off x="972" y="696"/>
                <a:ext cx="2580" cy="1140"/>
              </a:xfrm>
              <a:custGeom>
                <a:avLst/>
                <a:gdLst/>
                <a:ahLst/>
                <a:cxnLst>
                  <a:cxn ang="0">
                    <a:pos x="36" y="792"/>
                  </a:cxn>
                  <a:cxn ang="0">
                    <a:pos x="228" y="456"/>
                  </a:cxn>
                  <a:cxn ang="0">
                    <a:pos x="324" y="264"/>
                  </a:cxn>
                  <a:cxn ang="0">
                    <a:pos x="612" y="216"/>
                  </a:cxn>
                  <a:cxn ang="0">
                    <a:pos x="1092" y="312"/>
                  </a:cxn>
                  <a:cxn ang="0">
                    <a:pos x="1536" y="60"/>
                  </a:cxn>
                  <a:cxn ang="0">
                    <a:pos x="2388" y="120"/>
                  </a:cxn>
                  <a:cxn ang="0">
                    <a:pos x="2328" y="288"/>
                  </a:cxn>
                  <a:cxn ang="0">
                    <a:pos x="2028" y="612"/>
                  </a:cxn>
                  <a:cxn ang="0">
                    <a:pos x="1428" y="1032"/>
                  </a:cxn>
                  <a:cxn ang="0">
                    <a:pos x="1140" y="1080"/>
                  </a:cxn>
                  <a:cxn ang="0">
                    <a:pos x="324" y="1032"/>
                  </a:cxn>
                  <a:cxn ang="0">
                    <a:pos x="36" y="792"/>
                  </a:cxn>
                </a:cxnLst>
                <a:rect l="0" t="0" r="r" b="b"/>
                <a:pathLst>
                  <a:path w="2580" h="1140">
                    <a:moveTo>
                      <a:pt x="36" y="792"/>
                    </a:moveTo>
                    <a:cubicBezTo>
                      <a:pt x="66" y="666"/>
                      <a:pt x="180" y="544"/>
                      <a:pt x="228" y="456"/>
                    </a:cubicBezTo>
                    <a:cubicBezTo>
                      <a:pt x="276" y="368"/>
                      <a:pt x="260" y="304"/>
                      <a:pt x="324" y="264"/>
                    </a:cubicBezTo>
                    <a:cubicBezTo>
                      <a:pt x="388" y="224"/>
                      <a:pt x="484" y="208"/>
                      <a:pt x="612" y="216"/>
                    </a:cubicBezTo>
                    <a:cubicBezTo>
                      <a:pt x="740" y="224"/>
                      <a:pt x="828" y="330"/>
                      <a:pt x="1092" y="312"/>
                    </a:cubicBezTo>
                    <a:cubicBezTo>
                      <a:pt x="1422" y="270"/>
                      <a:pt x="1416" y="0"/>
                      <a:pt x="1536" y="60"/>
                    </a:cubicBezTo>
                    <a:cubicBezTo>
                      <a:pt x="1782" y="204"/>
                      <a:pt x="2256" y="82"/>
                      <a:pt x="2388" y="120"/>
                    </a:cubicBezTo>
                    <a:cubicBezTo>
                      <a:pt x="2520" y="158"/>
                      <a:pt x="2580" y="198"/>
                      <a:pt x="2328" y="288"/>
                    </a:cubicBezTo>
                    <a:cubicBezTo>
                      <a:pt x="2094" y="378"/>
                      <a:pt x="2178" y="488"/>
                      <a:pt x="2028" y="612"/>
                    </a:cubicBezTo>
                    <a:cubicBezTo>
                      <a:pt x="1878" y="736"/>
                      <a:pt x="1576" y="954"/>
                      <a:pt x="1428" y="1032"/>
                    </a:cubicBezTo>
                    <a:cubicBezTo>
                      <a:pt x="1292" y="1112"/>
                      <a:pt x="1218" y="1140"/>
                      <a:pt x="1140" y="1080"/>
                    </a:cubicBezTo>
                    <a:cubicBezTo>
                      <a:pt x="918" y="960"/>
                      <a:pt x="508" y="1080"/>
                      <a:pt x="324" y="1032"/>
                    </a:cubicBezTo>
                    <a:cubicBezTo>
                      <a:pt x="140" y="984"/>
                      <a:pt x="0" y="918"/>
                      <a:pt x="36" y="792"/>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29" name="Freeform 9"/>
              <p:cNvSpPr>
                <a:spLocks/>
              </p:cNvSpPr>
              <p:nvPr/>
            </p:nvSpPr>
            <p:spPr bwMode="hidden">
              <a:xfrm>
                <a:off x="1170" y="918"/>
                <a:ext cx="1758" cy="696"/>
              </a:xfrm>
              <a:custGeom>
                <a:avLst/>
                <a:gdLst/>
                <a:ahLst/>
                <a:cxnLst>
                  <a:cxn ang="0">
                    <a:pos x="60" y="594"/>
                  </a:cxn>
                  <a:cxn ang="0">
                    <a:pos x="126" y="234"/>
                  </a:cxn>
                  <a:cxn ang="0">
                    <a:pos x="1182" y="234"/>
                  </a:cxn>
                  <a:cxn ang="0">
                    <a:pos x="1518" y="90"/>
                  </a:cxn>
                  <a:cxn ang="0">
                    <a:pos x="1710" y="138"/>
                  </a:cxn>
                  <a:cxn ang="0">
                    <a:pos x="1230" y="522"/>
                  </a:cxn>
                  <a:cxn ang="0">
                    <a:pos x="750" y="666"/>
                  </a:cxn>
                  <a:cxn ang="0">
                    <a:pos x="60" y="594"/>
                  </a:cxn>
                </a:cxnLst>
                <a:rect l="0" t="0" r="r" b="b"/>
                <a:pathLst>
                  <a:path w="1758" h="696">
                    <a:moveTo>
                      <a:pt x="60" y="594"/>
                    </a:moveTo>
                    <a:cubicBezTo>
                      <a:pt x="0" y="462"/>
                      <a:pt x="48" y="306"/>
                      <a:pt x="126" y="234"/>
                    </a:cubicBezTo>
                    <a:cubicBezTo>
                      <a:pt x="390" y="30"/>
                      <a:pt x="654" y="378"/>
                      <a:pt x="1182" y="234"/>
                    </a:cubicBezTo>
                    <a:cubicBezTo>
                      <a:pt x="1414" y="210"/>
                      <a:pt x="1284" y="132"/>
                      <a:pt x="1518" y="90"/>
                    </a:cubicBezTo>
                    <a:cubicBezTo>
                      <a:pt x="1680" y="0"/>
                      <a:pt x="1758" y="66"/>
                      <a:pt x="1710" y="138"/>
                    </a:cubicBezTo>
                    <a:cubicBezTo>
                      <a:pt x="1662" y="210"/>
                      <a:pt x="1290" y="372"/>
                      <a:pt x="1230" y="522"/>
                    </a:cubicBezTo>
                    <a:cubicBezTo>
                      <a:pt x="1134" y="696"/>
                      <a:pt x="945" y="654"/>
                      <a:pt x="750" y="666"/>
                    </a:cubicBezTo>
                    <a:cubicBezTo>
                      <a:pt x="555" y="678"/>
                      <a:pt x="164" y="666"/>
                      <a:pt x="60" y="594"/>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0" name="Freeform 10"/>
              <p:cNvSpPr>
                <a:spLocks/>
              </p:cNvSpPr>
              <p:nvPr/>
            </p:nvSpPr>
            <p:spPr bwMode="hidden">
              <a:xfrm rot="-299203">
                <a:off x="1296" y="1248"/>
                <a:ext cx="928" cy="192"/>
              </a:xfrm>
              <a:custGeom>
                <a:avLst/>
                <a:gdLst/>
                <a:ahLst/>
                <a:cxnLst>
                  <a:cxn ang="0">
                    <a:pos x="104" y="96"/>
                  </a:cxn>
                  <a:cxn ang="0">
                    <a:pos x="152" y="0"/>
                  </a:cxn>
                  <a:cxn ang="0">
                    <a:pos x="728" y="96"/>
                  </a:cxn>
                  <a:cxn ang="0">
                    <a:pos x="920" y="96"/>
                  </a:cxn>
                  <a:cxn ang="0">
                    <a:pos x="776" y="192"/>
                  </a:cxn>
                  <a:cxn ang="0">
                    <a:pos x="104" y="96"/>
                  </a:cxn>
                </a:cxnLst>
                <a:rect l="0" t="0" r="r" b="b"/>
                <a:pathLst>
                  <a:path w="928" h="192">
                    <a:moveTo>
                      <a:pt x="104" y="96"/>
                    </a:moveTo>
                    <a:cubicBezTo>
                      <a:pt x="0" y="64"/>
                      <a:pt x="48" y="0"/>
                      <a:pt x="152" y="0"/>
                    </a:cubicBezTo>
                    <a:cubicBezTo>
                      <a:pt x="256" y="0"/>
                      <a:pt x="600" y="80"/>
                      <a:pt x="728" y="96"/>
                    </a:cubicBezTo>
                    <a:cubicBezTo>
                      <a:pt x="856" y="112"/>
                      <a:pt x="912" y="80"/>
                      <a:pt x="920" y="96"/>
                    </a:cubicBezTo>
                    <a:cubicBezTo>
                      <a:pt x="928" y="112"/>
                      <a:pt x="912" y="192"/>
                      <a:pt x="776" y="192"/>
                    </a:cubicBezTo>
                    <a:cubicBezTo>
                      <a:pt x="640" y="192"/>
                      <a:pt x="208" y="128"/>
                      <a:pt x="104" y="9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1" name="Freeform 11"/>
              <p:cNvSpPr>
                <a:spLocks/>
              </p:cNvSpPr>
              <p:nvPr/>
            </p:nvSpPr>
            <p:spPr bwMode="hidden">
              <a:xfrm>
                <a:off x="0" y="1592"/>
                <a:ext cx="5754" cy="2280"/>
              </a:xfrm>
              <a:custGeom>
                <a:avLst/>
                <a:gdLst/>
                <a:ahLst/>
                <a:cxnLst>
                  <a:cxn ang="0">
                    <a:pos x="0" y="40"/>
                  </a:cxn>
                  <a:cxn ang="0">
                    <a:pos x="336" y="40"/>
                  </a:cxn>
                  <a:cxn ang="0">
                    <a:pos x="720" y="280"/>
                  </a:cxn>
                  <a:cxn ang="0">
                    <a:pos x="912" y="712"/>
                  </a:cxn>
                  <a:cxn ang="0">
                    <a:pos x="864" y="1240"/>
                  </a:cxn>
                  <a:cxn ang="0">
                    <a:pos x="960" y="1768"/>
                  </a:cxn>
                  <a:cxn ang="0">
                    <a:pos x="1440" y="2152"/>
                  </a:cxn>
                  <a:cxn ang="0">
                    <a:pos x="2160" y="2248"/>
                  </a:cxn>
                  <a:cxn ang="0">
                    <a:pos x="2688" y="1960"/>
                  </a:cxn>
                  <a:cxn ang="0">
                    <a:pos x="2706" y="472"/>
                  </a:cxn>
                  <a:cxn ang="0">
                    <a:pos x="3456" y="424"/>
                  </a:cxn>
                  <a:cxn ang="0">
                    <a:pos x="4416" y="712"/>
                  </a:cxn>
                  <a:cxn ang="0">
                    <a:pos x="4416" y="1432"/>
                  </a:cxn>
                  <a:cxn ang="0">
                    <a:pos x="4728" y="1822"/>
                  </a:cxn>
                  <a:cxn ang="0">
                    <a:pos x="5322" y="2206"/>
                  </a:cxn>
                  <a:cxn ang="0">
                    <a:pos x="5754" y="1510"/>
                  </a:cxn>
                </a:cxnLst>
                <a:rect l="0" t="0" r="r" b="b"/>
                <a:pathLst>
                  <a:path w="5754" h="2280">
                    <a:moveTo>
                      <a:pt x="0" y="40"/>
                    </a:moveTo>
                    <a:cubicBezTo>
                      <a:pt x="56" y="40"/>
                      <a:pt x="216" y="0"/>
                      <a:pt x="336" y="40"/>
                    </a:cubicBezTo>
                    <a:cubicBezTo>
                      <a:pt x="456" y="80"/>
                      <a:pt x="624" y="168"/>
                      <a:pt x="720" y="280"/>
                    </a:cubicBezTo>
                    <a:cubicBezTo>
                      <a:pt x="816" y="392"/>
                      <a:pt x="888" y="552"/>
                      <a:pt x="912" y="712"/>
                    </a:cubicBezTo>
                    <a:cubicBezTo>
                      <a:pt x="936" y="872"/>
                      <a:pt x="856" y="1064"/>
                      <a:pt x="864" y="1240"/>
                    </a:cubicBezTo>
                    <a:cubicBezTo>
                      <a:pt x="872" y="1416"/>
                      <a:pt x="864" y="1616"/>
                      <a:pt x="960" y="1768"/>
                    </a:cubicBezTo>
                    <a:cubicBezTo>
                      <a:pt x="1056" y="1920"/>
                      <a:pt x="1240" y="2072"/>
                      <a:pt x="1440" y="2152"/>
                    </a:cubicBezTo>
                    <a:cubicBezTo>
                      <a:pt x="1640" y="2232"/>
                      <a:pt x="1952" y="2280"/>
                      <a:pt x="2160" y="2248"/>
                    </a:cubicBezTo>
                    <a:cubicBezTo>
                      <a:pt x="2368" y="2216"/>
                      <a:pt x="2597" y="2256"/>
                      <a:pt x="2688" y="1960"/>
                    </a:cubicBezTo>
                    <a:cubicBezTo>
                      <a:pt x="2779" y="1664"/>
                      <a:pt x="2578" y="728"/>
                      <a:pt x="2706" y="472"/>
                    </a:cubicBezTo>
                    <a:cubicBezTo>
                      <a:pt x="2834" y="216"/>
                      <a:pt x="3171" y="384"/>
                      <a:pt x="3456" y="424"/>
                    </a:cubicBezTo>
                    <a:cubicBezTo>
                      <a:pt x="3741" y="464"/>
                      <a:pt x="4256" y="544"/>
                      <a:pt x="4416" y="712"/>
                    </a:cubicBezTo>
                    <a:cubicBezTo>
                      <a:pt x="4576" y="880"/>
                      <a:pt x="4364" y="1247"/>
                      <a:pt x="4416" y="1432"/>
                    </a:cubicBezTo>
                    <a:cubicBezTo>
                      <a:pt x="4468" y="1617"/>
                      <a:pt x="4577" y="1693"/>
                      <a:pt x="4728" y="1822"/>
                    </a:cubicBezTo>
                    <a:cubicBezTo>
                      <a:pt x="4879" y="1951"/>
                      <a:pt x="5151" y="2258"/>
                      <a:pt x="5322" y="2206"/>
                    </a:cubicBezTo>
                    <a:cubicBezTo>
                      <a:pt x="5493" y="2154"/>
                      <a:pt x="5664" y="1655"/>
                      <a:pt x="5754" y="151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2" name="Freeform 12"/>
              <p:cNvSpPr>
                <a:spLocks/>
              </p:cNvSpPr>
              <p:nvPr/>
            </p:nvSpPr>
            <p:spPr bwMode="hidden">
              <a:xfrm>
                <a:off x="1056" y="2016"/>
                <a:ext cx="1496" cy="1464"/>
              </a:xfrm>
              <a:custGeom>
                <a:avLst/>
                <a:gdLst/>
                <a:ahLst/>
                <a:cxnLst>
                  <a:cxn ang="0">
                    <a:pos x="408" y="16"/>
                  </a:cxn>
                  <a:cxn ang="0">
                    <a:pos x="72" y="304"/>
                  </a:cxn>
                  <a:cxn ang="0">
                    <a:pos x="72" y="976"/>
                  </a:cxn>
                  <a:cxn ang="0">
                    <a:pos x="504" y="1360"/>
                  </a:cxn>
                  <a:cxn ang="0">
                    <a:pos x="1128" y="1408"/>
                  </a:cxn>
                  <a:cxn ang="0">
                    <a:pos x="1464" y="1024"/>
                  </a:cxn>
                  <a:cxn ang="0">
                    <a:pos x="1320" y="208"/>
                  </a:cxn>
                  <a:cxn ang="0">
                    <a:pos x="408" y="16"/>
                  </a:cxn>
                </a:cxnLst>
                <a:rect l="0" t="0" r="r" b="b"/>
                <a:pathLst>
                  <a:path w="1496" h="1464">
                    <a:moveTo>
                      <a:pt x="408" y="16"/>
                    </a:moveTo>
                    <a:cubicBezTo>
                      <a:pt x="200" y="32"/>
                      <a:pt x="128" y="144"/>
                      <a:pt x="72" y="304"/>
                    </a:cubicBezTo>
                    <a:cubicBezTo>
                      <a:pt x="16" y="464"/>
                      <a:pt x="0" y="800"/>
                      <a:pt x="72" y="976"/>
                    </a:cubicBezTo>
                    <a:cubicBezTo>
                      <a:pt x="144" y="1152"/>
                      <a:pt x="328" y="1288"/>
                      <a:pt x="504" y="1360"/>
                    </a:cubicBezTo>
                    <a:cubicBezTo>
                      <a:pt x="680" y="1432"/>
                      <a:pt x="968" y="1464"/>
                      <a:pt x="1128" y="1408"/>
                    </a:cubicBezTo>
                    <a:cubicBezTo>
                      <a:pt x="1288" y="1352"/>
                      <a:pt x="1432" y="1224"/>
                      <a:pt x="1464" y="1024"/>
                    </a:cubicBezTo>
                    <a:cubicBezTo>
                      <a:pt x="1496" y="824"/>
                      <a:pt x="1496" y="376"/>
                      <a:pt x="1320" y="208"/>
                    </a:cubicBezTo>
                    <a:cubicBezTo>
                      <a:pt x="1144" y="40"/>
                      <a:pt x="616" y="0"/>
                      <a:pt x="408" y="1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3" name="Freeform 13"/>
              <p:cNvSpPr>
                <a:spLocks/>
              </p:cNvSpPr>
              <p:nvPr/>
            </p:nvSpPr>
            <p:spPr bwMode="hidden">
              <a:xfrm rot="1159149">
                <a:off x="1296" y="2160"/>
                <a:ext cx="1126" cy="730"/>
              </a:xfrm>
              <a:custGeom>
                <a:avLst/>
                <a:gdLst/>
                <a:ahLst/>
                <a:cxnLst>
                  <a:cxn ang="0">
                    <a:pos x="940" y="196"/>
                  </a:cxn>
                  <a:cxn ang="0">
                    <a:pos x="576" y="20"/>
                  </a:cxn>
                  <a:cxn ang="0">
                    <a:pos x="192" y="76"/>
                  </a:cxn>
                  <a:cxn ang="0">
                    <a:pos x="24" y="372"/>
                  </a:cxn>
                  <a:cxn ang="0">
                    <a:pos x="520" y="670"/>
                  </a:cxn>
                  <a:cxn ang="0">
                    <a:pos x="1048" y="568"/>
                  </a:cxn>
                  <a:cxn ang="0">
                    <a:pos x="940" y="196"/>
                  </a:cxn>
                </a:cxnLst>
                <a:rect l="0" t="0" r="r" b="b"/>
                <a:pathLst>
                  <a:path w="1126" h="730">
                    <a:moveTo>
                      <a:pt x="940" y="196"/>
                    </a:moveTo>
                    <a:cubicBezTo>
                      <a:pt x="700" y="100"/>
                      <a:pt x="701" y="40"/>
                      <a:pt x="576" y="20"/>
                    </a:cubicBezTo>
                    <a:cubicBezTo>
                      <a:pt x="451" y="0"/>
                      <a:pt x="284" y="17"/>
                      <a:pt x="192" y="76"/>
                    </a:cubicBezTo>
                    <a:cubicBezTo>
                      <a:pt x="100" y="135"/>
                      <a:pt x="56" y="132"/>
                      <a:pt x="24" y="372"/>
                    </a:cubicBezTo>
                    <a:cubicBezTo>
                      <a:pt x="0" y="730"/>
                      <a:pt x="350" y="637"/>
                      <a:pt x="520" y="670"/>
                    </a:cubicBezTo>
                    <a:cubicBezTo>
                      <a:pt x="690" y="703"/>
                      <a:pt x="978" y="647"/>
                      <a:pt x="1048" y="568"/>
                    </a:cubicBezTo>
                    <a:cubicBezTo>
                      <a:pt x="1118" y="489"/>
                      <a:pt x="1126" y="280"/>
                      <a:pt x="940" y="19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4" name="Freeform 14"/>
              <p:cNvSpPr>
                <a:spLocks/>
              </p:cNvSpPr>
              <p:nvPr/>
            </p:nvSpPr>
            <p:spPr bwMode="hidden">
              <a:xfrm>
                <a:off x="3112" y="0"/>
                <a:ext cx="2648" cy="3394"/>
              </a:xfrm>
              <a:custGeom>
                <a:avLst/>
                <a:gdLst/>
                <a:ahLst/>
                <a:cxnLst>
                  <a:cxn ang="0">
                    <a:pos x="1496" y="0"/>
                  </a:cxn>
                  <a:cxn ang="0">
                    <a:pos x="1640" y="384"/>
                  </a:cxn>
                  <a:cxn ang="0">
                    <a:pos x="1400" y="864"/>
                  </a:cxn>
                  <a:cxn ang="0">
                    <a:pos x="536" y="1200"/>
                  </a:cxn>
                  <a:cxn ang="0">
                    <a:pos x="56" y="1584"/>
                  </a:cxn>
                  <a:cxn ang="0">
                    <a:pos x="200" y="1872"/>
                  </a:cxn>
                  <a:cxn ang="0">
                    <a:pos x="1064" y="2016"/>
                  </a:cxn>
                  <a:cxn ang="0">
                    <a:pos x="1592" y="2304"/>
                  </a:cxn>
                  <a:cxn ang="0">
                    <a:pos x="1562" y="2940"/>
                  </a:cxn>
                  <a:cxn ang="0">
                    <a:pos x="2120" y="3384"/>
                  </a:cxn>
                  <a:cxn ang="0">
                    <a:pos x="2648" y="2880"/>
                  </a:cxn>
                </a:cxnLst>
                <a:rect l="0" t="0" r="r" b="b"/>
                <a:pathLst>
                  <a:path w="2648" h="3394">
                    <a:moveTo>
                      <a:pt x="1496" y="0"/>
                    </a:moveTo>
                    <a:cubicBezTo>
                      <a:pt x="1520" y="64"/>
                      <a:pt x="1656" y="240"/>
                      <a:pt x="1640" y="384"/>
                    </a:cubicBezTo>
                    <a:cubicBezTo>
                      <a:pt x="1624" y="528"/>
                      <a:pt x="1584" y="728"/>
                      <a:pt x="1400" y="864"/>
                    </a:cubicBezTo>
                    <a:cubicBezTo>
                      <a:pt x="1216" y="1000"/>
                      <a:pt x="760" y="1080"/>
                      <a:pt x="536" y="1200"/>
                    </a:cubicBezTo>
                    <a:cubicBezTo>
                      <a:pt x="312" y="1320"/>
                      <a:pt x="112" y="1472"/>
                      <a:pt x="56" y="1584"/>
                    </a:cubicBezTo>
                    <a:cubicBezTo>
                      <a:pt x="0" y="1696"/>
                      <a:pt x="32" y="1800"/>
                      <a:pt x="200" y="1872"/>
                    </a:cubicBezTo>
                    <a:cubicBezTo>
                      <a:pt x="368" y="1944"/>
                      <a:pt x="832" y="1944"/>
                      <a:pt x="1064" y="2016"/>
                    </a:cubicBezTo>
                    <a:cubicBezTo>
                      <a:pt x="1296" y="2088"/>
                      <a:pt x="1509" y="2150"/>
                      <a:pt x="1592" y="2304"/>
                    </a:cubicBezTo>
                    <a:cubicBezTo>
                      <a:pt x="1675" y="2458"/>
                      <a:pt x="1474" y="2760"/>
                      <a:pt x="1562" y="2940"/>
                    </a:cubicBezTo>
                    <a:cubicBezTo>
                      <a:pt x="1650" y="3120"/>
                      <a:pt x="1939" y="3394"/>
                      <a:pt x="2120" y="3384"/>
                    </a:cubicBezTo>
                    <a:cubicBezTo>
                      <a:pt x="2301" y="3374"/>
                      <a:pt x="2538" y="2985"/>
                      <a:pt x="2648" y="288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5" name="Freeform 15"/>
              <p:cNvSpPr>
                <a:spLocks/>
              </p:cNvSpPr>
              <p:nvPr/>
            </p:nvSpPr>
            <p:spPr bwMode="hidden">
              <a:xfrm>
                <a:off x="3504" y="0"/>
                <a:ext cx="2256" cy="3160"/>
              </a:xfrm>
              <a:custGeom>
                <a:avLst/>
                <a:gdLst/>
                <a:ahLst/>
                <a:cxnLst>
                  <a:cxn ang="0">
                    <a:pos x="1488" y="0"/>
                  </a:cxn>
                  <a:cxn ang="0">
                    <a:pos x="1488" y="528"/>
                  </a:cxn>
                  <a:cxn ang="0">
                    <a:pos x="1104" y="1008"/>
                  </a:cxn>
                  <a:cxn ang="0">
                    <a:pos x="144" y="1488"/>
                  </a:cxn>
                  <a:cxn ang="0">
                    <a:pos x="240" y="1776"/>
                  </a:cxn>
                  <a:cxn ang="0">
                    <a:pos x="1056" y="1872"/>
                  </a:cxn>
                  <a:cxn ang="0">
                    <a:pos x="1536" y="2064"/>
                  </a:cxn>
                  <a:cxn ang="0">
                    <a:pos x="1536" y="2448"/>
                  </a:cxn>
                  <a:cxn ang="0">
                    <a:pos x="1344" y="2784"/>
                  </a:cxn>
                  <a:cxn ang="0">
                    <a:pos x="1632" y="3120"/>
                  </a:cxn>
                  <a:cxn ang="0">
                    <a:pos x="1968" y="3024"/>
                  </a:cxn>
                  <a:cxn ang="0">
                    <a:pos x="2208" y="2496"/>
                  </a:cxn>
                  <a:cxn ang="0">
                    <a:pos x="2112" y="1968"/>
                  </a:cxn>
                  <a:cxn ang="0">
                    <a:pos x="1776" y="1584"/>
                  </a:cxn>
                  <a:cxn ang="0">
                    <a:pos x="1824" y="1152"/>
                  </a:cxn>
                  <a:cxn ang="0">
                    <a:pos x="2256" y="672"/>
                  </a:cxn>
                </a:cxnLst>
                <a:rect l="0" t="0" r="r" b="b"/>
                <a:pathLst>
                  <a:path w="2256" h="3160">
                    <a:moveTo>
                      <a:pt x="1488" y="0"/>
                    </a:moveTo>
                    <a:cubicBezTo>
                      <a:pt x="1488" y="88"/>
                      <a:pt x="1552" y="360"/>
                      <a:pt x="1488" y="528"/>
                    </a:cubicBezTo>
                    <a:cubicBezTo>
                      <a:pt x="1424" y="696"/>
                      <a:pt x="1328" y="848"/>
                      <a:pt x="1104" y="1008"/>
                    </a:cubicBezTo>
                    <a:cubicBezTo>
                      <a:pt x="880" y="1168"/>
                      <a:pt x="288" y="1360"/>
                      <a:pt x="144" y="1488"/>
                    </a:cubicBezTo>
                    <a:cubicBezTo>
                      <a:pt x="0" y="1616"/>
                      <a:pt x="88" y="1712"/>
                      <a:pt x="240" y="1776"/>
                    </a:cubicBezTo>
                    <a:cubicBezTo>
                      <a:pt x="392" y="1840"/>
                      <a:pt x="840" y="1824"/>
                      <a:pt x="1056" y="1872"/>
                    </a:cubicBezTo>
                    <a:cubicBezTo>
                      <a:pt x="1272" y="1920"/>
                      <a:pt x="1456" y="1968"/>
                      <a:pt x="1536" y="2064"/>
                    </a:cubicBezTo>
                    <a:cubicBezTo>
                      <a:pt x="1616" y="2160"/>
                      <a:pt x="1568" y="2328"/>
                      <a:pt x="1536" y="2448"/>
                    </a:cubicBezTo>
                    <a:cubicBezTo>
                      <a:pt x="1504" y="2568"/>
                      <a:pt x="1328" y="2672"/>
                      <a:pt x="1344" y="2784"/>
                    </a:cubicBezTo>
                    <a:cubicBezTo>
                      <a:pt x="1360" y="2896"/>
                      <a:pt x="1528" y="3080"/>
                      <a:pt x="1632" y="3120"/>
                    </a:cubicBezTo>
                    <a:cubicBezTo>
                      <a:pt x="1736" y="3160"/>
                      <a:pt x="1872" y="3128"/>
                      <a:pt x="1968" y="3024"/>
                    </a:cubicBezTo>
                    <a:cubicBezTo>
                      <a:pt x="2064" y="2920"/>
                      <a:pt x="2184" y="2672"/>
                      <a:pt x="2208" y="2496"/>
                    </a:cubicBezTo>
                    <a:cubicBezTo>
                      <a:pt x="2232" y="2320"/>
                      <a:pt x="2184" y="2120"/>
                      <a:pt x="2112" y="1968"/>
                    </a:cubicBezTo>
                    <a:cubicBezTo>
                      <a:pt x="2040" y="1816"/>
                      <a:pt x="1824" y="1720"/>
                      <a:pt x="1776" y="1584"/>
                    </a:cubicBezTo>
                    <a:cubicBezTo>
                      <a:pt x="1728" y="1448"/>
                      <a:pt x="1744" y="1304"/>
                      <a:pt x="1824" y="1152"/>
                    </a:cubicBezTo>
                    <a:cubicBezTo>
                      <a:pt x="1904" y="1000"/>
                      <a:pt x="2166" y="772"/>
                      <a:pt x="2256" y="672"/>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6" name="Freeform 16"/>
              <p:cNvSpPr>
                <a:spLocks/>
              </p:cNvSpPr>
              <p:nvPr/>
            </p:nvSpPr>
            <p:spPr bwMode="hidden">
              <a:xfrm>
                <a:off x="4008" y="1088"/>
                <a:ext cx="1048" cy="696"/>
              </a:xfrm>
              <a:custGeom>
                <a:avLst/>
                <a:gdLst/>
                <a:ahLst/>
                <a:cxnLst>
                  <a:cxn ang="0">
                    <a:pos x="984" y="256"/>
                  </a:cxn>
                  <a:cxn ang="0">
                    <a:pos x="840" y="16"/>
                  </a:cxn>
                  <a:cxn ang="0">
                    <a:pos x="552" y="160"/>
                  </a:cxn>
                  <a:cxn ang="0">
                    <a:pos x="320" y="304"/>
                  </a:cxn>
                  <a:cxn ang="0">
                    <a:pos x="600" y="592"/>
                  </a:cxn>
                  <a:cxn ang="0">
                    <a:pos x="984" y="640"/>
                  </a:cxn>
                  <a:cxn ang="0">
                    <a:pos x="984" y="256"/>
                  </a:cxn>
                </a:cxnLst>
                <a:rect l="0" t="0" r="r" b="b"/>
                <a:pathLst>
                  <a:path w="1048" h="696">
                    <a:moveTo>
                      <a:pt x="984" y="256"/>
                    </a:moveTo>
                    <a:cubicBezTo>
                      <a:pt x="960" y="152"/>
                      <a:pt x="992" y="32"/>
                      <a:pt x="840" y="16"/>
                    </a:cubicBezTo>
                    <a:cubicBezTo>
                      <a:pt x="736" y="0"/>
                      <a:pt x="624" y="104"/>
                      <a:pt x="552" y="160"/>
                    </a:cubicBezTo>
                    <a:cubicBezTo>
                      <a:pt x="465" y="208"/>
                      <a:pt x="480" y="240"/>
                      <a:pt x="320" y="304"/>
                    </a:cubicBezTo>
                    <a:cubicBezTo>
                      <a:pt x="168" y="368"/>
                      <a:pt x="0" y="512"/>
                      <a:pt x="600" y="592"/>
                    </a:cubicBezTo>
                    <a:cubicBezTo>
                      <a:pt x="696" y="640"/>
                      <a:pt x="920" y="696"/>
                      <a:pt x="984" y="640"/>
                    </a:cubicBezTo>
                    <a:cubicBezTo>
                      <a:pt x="1048" y="584"/>
                      <a:pt x="984" y="336"/>
                      <a:pt x="984" y="25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7" name="Freeform 17"/>
              <p:cNvSpPr>
                <a:spLocks/>
              </p:cNvSpPr>
              <p:nvPr/>
            </p:nvSpPr>
            <p:spPr bwMode="hidden">
              <a:xfrm>
                <a:off x="5117" y="0"/>
                <a:ext cx="547" cy="696"/>
              </a:xfrm>
              <a:custGeom>
                <a:avLst/>
                <a:gdLst/>
                <a:ahLst/>
                <a:cxnLst>
                  <a:cxn ang="0">
                    <a:pos x="19" y="0"/>
                  </a:cxn>
                  <a:cxn ang="0">
                    <a:pos x="19" y="528"/>
                  </a:cxn>
                  <a:cxn ang="0">
                    <a:pos x="131" y="680"/>
                  </a:cxn>
                  <a:cxn ang="0">
                    <a:pos x="355" y="624"/>
                  </a:cxn>
                  <a:cxn ang="0">
                    <a:pos x="499" y="384"/>
                  </a:cxn>
                  <a:cxn ang="0">
                    <a:pos x="547" y="0"/>
                  </a:cxn>
                </a:cxnLst>
                <a:rect l="0" t="0" r="r" b="b"/>
                <a:pathLst>
                  <a:path w="547" h="696">
                    <a:moveTo>
                      <a:pt x="19" y="0"/>
                    </a:moveTo>
                    <a:cubicBezTo>
                      <a:pt x="19" y="88"/>
                      <a:pt x="0" y="415"/>
                      <a:pt x="19" y="528"/>
                    </a:cubicBezTo>
                    <a:cubicBezTo>
                      <a:pt x="38" y="641"/>
                      <a:pt x="75" y="664"/>
                      <a:pt x="131" y="680"/>
                    </a:cubicBezTo>
                    <a:cubicBezTo>
                      <a:pt x="187" y="696"/>
                      <a:pt x="294" y="673"/>
                      <a:pt x="355" y="624"/>
                    </a:cubicBezTo>
                    <a:cubicBezTo>
                      <a:pt x="416" y="575"/>
                      <a:pt x="467" y="488"/>
                      <a:pt x="499" y="384"/>
                    </a:cubicBezTo>
                    <a:cubicBezTo>
                      <a:pt x="531" y="280"/>
                      <a:pt x="537" y="80"/>
                      <a:pt x="547"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8" name="Freeform 18"/>
              <p:cNvSpPr>
                <a:spLocks/>
              </p:cNvSpPr>
              <p:nvPr/>
            </p:nvSpPr>
            <p:spPr bwMode="hidden">
              <a:xfrm>
                <a:off x="0" y="2032"/>
                <a:ext cx="1984" cy="2296"/>
              </a:xfrm>
              <a:custGeom>
                <a:avLst/>
                <a:gdLst/>
                <a:ahLst/>
                <a:cxnLst>
                  <a:cxn ang="0">
                    <a:pos x="0" y="32"/>
                  </a:cxn>
                  <a:cxn ang="0">
                    <a:pos x="336" y="32"/>
                  </a:cxn>
                  <a:cxn ang="0">
                    <a:pos x="592" y="224"/>
                  </a:cxn>
                  <a:cxn ang="0">
                    <a:pos x="696" y="664"/>
                  </a:cxn>
                  <a:cxn ang="0">
                    <a:pos x="664" y="1224"/>
                  </a:cxn>
                  <a:cxn ang="0">
                    <a:pos x="816" y="1784"/>
                  </a:cxn>
                  <a:cxn ang="0">
                    <a:pos x="1128" y="2128"/>
                  </a:cxn>
                  <a:cxn ang="0">
                    <a:pos x="1984" y="2296"/>
                  </a:cxn>
                </a:cxnLst>
                <a:rect l="0" t="0" r="r" b="b"/>
                <a:pathLst>
                  <a:path w="1984" h="2296">
                    <a:moveTo>
                      <a:pt x="0" y="32"/>
                    </a:moveTo>
                    <a:cubicBezTo>
                      <a:pt x="56" y="32"/>
                      <a:pt x="237" y="0"/>
                      <a:pt x="336" y="32"/>
                    </a:cubicBezTo>
                    <a:cubicBezTo>
                      <a:pt x="435" y="64"/>
                      <a:pt x="532" y="119"/>
                      <a:pt x="592" y="224"/>
                    </a:cubicBezTo>
                    <a:cubicBezTo>
                      <a:pt x="652" y="329"/>
                      <a:pt x="684" y="497"/>
                      <a:pt x="696" y="664"/>
                    </a:cubicBezTo>
                    <a:cubicBezTo>
                      <a:pt x="708" y="831"/>
                      <a:pt x="644" y="1037"/>
                      <a:pt x="664" y="1224"/>
                    </a:cubicBezTo>
                    <a:cubicBezTo>
                      <a:pt x="684" y="1411"/>
                      <a:pt x="739" y="1633"/>
                      <a:pt x="816" y="1784"/>
                    </a:cubicBezTo>
                    <a:cubicBezTo>
                      <a:pt x="893" y="1935"/>
                      <a:pt x="933" y="2043"/>
                      <a:pt x="1128" y="2128"/>
                    </a:cubicBezTo>
                    <a:cubicBezTo>
                      <a:pt x="1323" y="2213"/>
                      <a:pt x="1806" y="2261"/>
                      <a:pt x="1984" y="2296"/>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39" name="Freeform 19"/>
              <p:cNvSpPr>
                <a:spLocks/>
              </p:cNvSpPr>
              <p:nvPr/>
            </p:nvSpPr>
            <p:spPr bwMode="hidden">
              <a:xfrm>
                <a:off x="0" y="2408"/>
                <a:ext cx="816" cy="1912"/>
              </a:xfrm>
              <a:custGeom>
                <a:avLst/>
                <a:gdLst/>
                <a:ahLst/>
                <a:cxnLst>
                  <a:cxn ang="0">
                    <a:pos x="0" y="280"/>
                  </a:cxn>
                  <a:cxn ang="0">
                    <a:pos x="384" y="280"/>
                  </a:cxn>
                  <a:cxn ang="0">
                    <a:pos x="368" y="896"/>
                  </a:cxn>
                  <a:cxn ang="0">
                    <a:pos x="528" y="1528"/>
                  </a:cxn>
                  <a:cxn ang="0">
                    <a:pos x="816" y="1912"/>
                  </a:cxn>
                </a:cxnLst>
                <a:rect l="0" t="0" r="r" b="b"/>
                <a:pathLst>
                  <a:path w="816" h="1912">
                    <a:moveTo>
                      <a:pt x="0" y="280"/>
                    </a:moveTo>
                    <a:cubicBezTo>
                      <a:pt x="144" y="0"/>
                      <a:pt x="323" y="177"/>
                      <a:pt x="384" y="280"/>
                    </a:cubicBezTo>
                    <a:cubicBezTo>
                      <a:pt x="488" y="440"/>
                      <a:pt x="344" y="688"/>
                      <a:pt x="368" y="896"/>
                    </a:cubicBezTo>
                    <a:cubicBezTo>
                      <a:pt x="392" y="1104"/>
                      <a:pt x="453" y="1359"/>
                      <a:pt x="528" y="1528"/>
                    </a:cubicBezTo>
                    <a:cubicBezTo>
                      <a:pt x="603" y="1697"/>
                      <a:pt x="756" y="1832"/>
                      <a:pt x="816" y="1912"/>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30740" name="Freeform 20"/>
              <p:cNvSpPr>
                <a:spLocks/>
              </p:cNvSpPr>
              <p:nvPr/>
            </p:nvSpPr>
            <p:spPr bwMode="hidden">
              <a:xfrm>
                <a:off x="2688" y="3236"/>
                <a:ext cx="3080" cy="1084"/>
              </a:xfrm>
              <a:custGeom>
                <a:avLst/>
                <a:gdLst/>
                <a:ahLst/>
                <a:cxnLst>
                  <a:cxn ang="0">
                    <a:pos x="0" y="1084"/>
                  </a:cxn>
                  <a:cxn ang="0">
                    <a:pos x="424" y="932"/>
                  </a:cxn>
                  <a:cxn ang="0">
                    <a:pos x="640" y="292"/>
                  </a:cxn>
                  <a:cxn ang="0">
                    <a:pos x="1032" y="20"/>
                  </a:cxn>
                  <a:cxn ang="0">
                    <a:pos x="1536" y="172"/>
                  </a:cxn>
                  <a:cxn ang="0">
                    <a:pos x="2064" y="604"/>
                  </a:cxn>
                  <a:cxn ang="0">
                    <a:pos x="2400" y="940"/>
                  </a:cxn>
                  <a:cxn ang="0">
                    <a:pos x="3080" y="1084"/>
                  </a:cxn>
                </a:cxnLst>
                <a:rect l="0" t="0" r="r" b="b"/>
                <a:pathLst>
                  <a:path w="3080" h="1084">
                    <a:moveTo>
                      <a:pt x="0" y="1084"/>
                    </a:moveTo>
                    <a:cubicBezTo>
                      <a:pt x="71" y="1059"/>
                      <a:pt x="317" y="1064"/>
                      <a:pt x="424" y="932"/>
                    </a:cubicBezTo>
                    <a:cubicBezTo>
                      <a:pt x="531" y="800"/>
                      <a:pt x="539" y="444"/>
                      <a:pt x="640" y="292"/>
                    </a:cubicBezTo>
                    <a:cubicBezTo>
                      <a:pt x="741" y="140"/>
                      <a:pt x="883" y="40"/>
                      <a:pt x="1032" y="20"/>
                    </a:cubicBezTo>
                    <a:cubicBezTo>
                      <a:pt x="1181" y="0"/>
                      <a:pt x="1364" y="75"/>
                      <a:pt x="1536" y="172"/>
                    </a:cubicBezTo>
                    <a:cubicBezTo>
                      <a:pt x="1708" y="269"/>
                      <a:pt x="1920" y="476"/>
                      <a:pt x="2064" y="604"/>
                    </a:cubicBezTo>
                    <a:cubicBezTo>
                      <a:pt x="2208" y="732"/>
                      <a:pt x="2231" y="860"/>
                      <a:pt x="2400" y="940"/>
                    </a:cubicBezTo>
                    <a:cubicBezTo>
                      <a:pt x="2569" y="1020"/>
                      <a:pt x="2939" y="1054"/>
                      <a:pt x="3080" y="1084"/>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grpSp>
        <p:pic>
          <p:nvPicPr>
            <p:cNvPr id="30770" name="Picture 50" descr="Topbanx"/>
            <p:cNvPicPr>
              <a:picLocks noChangeAspect="1" noChangeArrowheads="1"/>
            </p:cNvPicPr>
            <p:nvPr userDrawn="1"/>
          </p:nvPicPr>
          <p:blipFill>
            <a:blip r:embed="rId2" cstate="print">
              <a:clrChange>
                <a:clrFrom>
                  <a:srgbClr val="33CC99"/>
                </a:clrFrom>
                <a:clrTo>
                  <a:srgbClr val="33CC99">
                    <a:alpha val="0"/>
                  </a:srgbClr>
                </a:clrTo>
              </a:clrChange>
            </a:blip>
            <a:srcRect l="31929" t="5319" b="4256"/>
            <a:stretch>
              <a:fillRect/>
            </a:stretch>
          </p:blipFill>
          <p:spPr bwMode="auto">
            <a:xfrm>
              <a:off x="0" y="0"/>
              <a:ext cx="325" cy="4320"/>
            </a:xfrm>
            <a:prstGeom prst="rect">
              <a:avLst/>
            </a:prstGeom>
            <a:noFill/>
          </p:spPr>
        </p:pic>
      </p:grpSp>
      <p:sp>
        <p:nvSpPr>
          <p:cNvPr id="30772" name="Rectangle 52"/>
          <p:cNvSpPr>
            <a:spLocks noChangeArrowheads="1"/>
          </p:cNvSpPr>
          <p:nvPr/>
        </p:nvSpPr>
        <p:spPr bwMode="ltGray">
          <a:xfrm>
            <a:off x="381000" y="3352800"/>
            <a:ext cx="4267200" cy="152400"/>
          </a:xfrm>
          <a:prstGeom prst="rect">
            <a:avLst/>
          </a:prstGeom>
          <a:solidFill>
            <a:schemeClr val="bg1"/>
          </a:solidFill>
          <a:ln w="9525">
            <a:noFill/>
            <a:miter lim="800000"/>
            <a:headEnd/>
            <a:tailEnd/>
          </a:ln>
          <a:effectLst/>
        </p:spPr>
        <p:txBody>
          <a:bodyPr wrap="none" anchor="ctr"/>
          <a:lstStyle/>
          <a:p>
            <a:endParaRPr lang="en-US"/>
          </a:p>
        </p:txBody>
      </p:sp>
      <p:sp>
        <p:nvSpPr>
          <p:cNvPr id="30760" name="Rectangle 40"/>
          <p:cNvSpPr>
            <a:spLocks noGrp="1" noChangeArrowheads="1"/>
          </p:cNvSpPr>
          <p:nvPr>
            <p:ph type="ctrTitle"/>
          </p:nvPr>
        </p:nvSpPr>
        <p:spPr>
          <a:xfrm>
            <a:off x="838200" y="2133600"/>
            <a:ext cx="7772400" cy="1143000"/>
          </a:xfrm>
        </p:spPr>
        <p:txBody>
          <a:bodyPr/>
          <a:lstStyle>
            <a:lvl1pPr>
              <a:defRPr/>
            </a:lvl1pPr>
          </a:lstStyle>
          <a:p>
            <a:r>
              <a:rPr lang="en-US" smtClean="0"/>
              <a:t>Click to edit Master title style</a:t>
            </a:r>
            <a:endParaRPr lang="en-US"/>
          </a:p>
        </p:txBody>
      </p:sp>
      <p:sp>
        <p:nvSpPr>
          <p:cNvPr id="30761" name="Rectangle 41"/>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30762" name="Rectangle 42"/>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30763" name="Rectangle 43"/>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0764" name="Rectangle 44"/>
          <p:cNvSpPr>
            <a:spLocks noGrp="1" noChangeArrowheads="1"/>
          </p:cNvSpPr>
          <p:nvPr>
            <p:ph type="sldNum" sz="quarter" idx="4"/>
          </p:nvPr>
        </p:nvSpPr>
        <p:spPr>
          <a:xfrm>
            <a:off x="6553200" y="6248400"/>
            <a:ext cx="1905000" cy="457200"/>
          </a:xfrm>
        </p:spPr>
        <p:txBody>
          <a:bodyPr/>
          <a:lstStyle>
            <a:lvl1pPr>
              <a:defRPr/>
            </a:lvl1pPr>
          </a:lstStyle>
          <a:p>
            <a:fld id="{1F813299-5580-42F7-8927-C571A6EBA88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7F4F97-6387-4A3E-B09B-3A113C7542F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769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2B072AE-6EF1-401B-8D52-E81FD6A5A7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46FE02-F35E-49EE-B0C2-B533392DC17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F9C269-40C5-498D-8BA8-E5ECCFA843B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C0A281C-913D-49F3-9E32-D88CD47DB9C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8231319-E119-4139-B676-CE14942DA80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FE0F602-404A-49E2-8DD6-886C1A62966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1DCD540-02F6-4C26-BE8F-236B3A0F5C2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9AD73A-2D80-4B0E-AE08-3BCF09B1524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2DF705B-8978-466C-8C0B-954394351BF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solidFill>
          <a:schemeClr val="bg1"/>
        </a:solidFill>
        <a:effectLst/>
      </p:bgPr>
    </p:bg>
    <p:spTree>
      <p:nvGrpSpPr>
        <p:cNvPr id="1" name=""/>
        <p:cNvGrpSpPr/>
        <p:nvPr/>
      </p:nvGrpSpPr>
      <p:grpSpPr>
        <a:xfrm>
          <a:off x="0" y="0"/>
          <a:ext cx="0" cy="0"/>
          <a:chOff x="0" y="0"/>
          <a:chExt cx="0" cy="0"/>
        </a:xfrm>
      </p:grpSpPr>
      <p:grpSp>
        <p:nvGrpSpPr>
          <p:cNvPr id="23603" name="Group 51"/>
          <p:cNvGrpSpPr>
            <a:grpSpLocks/>
          </p:cNvGrpSpPr>
          <p:nvPr/>
        </p:nvGrpSpPr>
        <p:grpSpPr bwMode="auto">
          <a:xfrm>
            <a:off x="0" y="-12700"/>
            <a:ext cx="9156700" cy="6870700"/>
            <a:chOff x="0" y="-8"/>
            <a:chExt cx="5768" cy="4328"/>
          </a:xfrm>
        </p:grpSpPr>
        <p:sp>
          <p:nvSpPr>
            <p:cNvPr id="23602" name="Rectangle 50"/>
            <p:cNvSpPr>
              <a:spLocks noChangeArrowheads="1"/>
            </p:cNvSpPr>
            <p:nvPr/>
          </p:nvSpPr>
          <p:spPr bwMode="auto">
            <a:xfrm>
              <a:off x="0" y="0"/>
              <a:ext cx="5760" cy="624"/>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endParaRPr lang="en-US"/>
            </a:p>
          </p:txBody>
        </p:sp>
        <p:grpSp>
          <p:nvGrpSpPr>
            <p:cNvPr id="23554" name="Group 2"/>
            <p:cNvGrpSpPr>
              <a:grpSpLocks/>
            </p:cNvGrpSpPr>
            <p:nvPr/>
          </p:nvGrpSpPr>
          <p:grpSpPr bwMode="auto">
            <a:xfrm>
              <a:off x="0" y="-8"/>
              <a:ext cx="5768" cy="4328"/>
              <a:chOff x="0" y="0"/>
              <a:chExt cx="5768" cy="4328"/>
            </a:xfrm>
          </p:grpSpPr>
          <p:sp>
            <p:nvSpPr>
              <p:cNvPr id="23555" name="Freeform 3"/>
              <p:cNvSpPr>
                <a:spLocks/>
              </p:cNvSpPr>
              <p:nvPr/>
            </p:nvSpPr>
            <p:spPr bwMode="hidden">
              <a:xfrm>
                <a:off x="0" y="0"/>
                <a:ext cx="3640" cy="1434"/>
              </a:xfrm>
              <a:custGeom>
                <a:avLst/>
                <a:gdLst/>
                <a:ahLst/>
                <a:cxnLst>
                  <a:cxn ang="0">
                    <a:pos x="0" y="1152"/>
                  </a:cxn>
                  <a:cxn ang="0">
                    <a:pos x="672" y="1392"/>
                  </a:cxn>
                  <a:cxn ang="0">
                    <a:pos x="912" y="1152"/>
                  </a:cxn>
                  <a:cxn ang="0">
                    <a:pos x="864" y="816"/>
                  </a:cxn>
                  <a:cxn ang="0">
                    <a:pos x="1170" y="588"/>
                  </a:cxn>
                  <a:cxn ang="0">
                    <a:pos x="1692" y="546"/>
                  </a:cxn>
                  <a:cxn ang="0">
                    <a:pos x="2112" y="576"/>
                  </a:cxn>
                  <a:cxn ang="0">
                    <a:pos x="2208" y="384"/>
                  </a:cxn>
                  <a:cxn ang="0">
                    <a:pos x="2184" y="138"/>
                  </a:cxn>
                  <a:cxn ang="0">
                    <a:pos x="2640" y="144"/>
                  </a:cxn>
                  <a:cxn ang="0">
                    <a:pos x="3024" y="432"/>
                  </a:cxn>
                  <a:cxn ang="0">
                    <a:pos x="3552" y="192"/>
                  </a:cxn>
                  <a:cxn ang="0">
                    <a:pos x="3552" y="0"/>
                  </a:cxn>
                </a:cxnLst>
                <a:rect l="0" t="0" r="r" b="b"/>
                <a:pathLst>
                  <a:path w="3640" h="1434">
                    <a:moveTo>
                      <a:pt x="0" y="1152"/>
                    </a:moveTo>
                    <a:cubicBezTo>
                      <a:pt x="112" y="1192"/>
                      <a:pt x="204" y="1434"/>
                      <a:pt x="672" y="1392"/>
                    </a:cubicBezTo>
                    <a:cubicBezTo>
                      <a:pt x="824" y="1392"/>
                      <a:pt x="880" y="1248"/>
                      <a:pt x="912" y="1152"/>
                    </a:cubicBezTo>
                    <a:cubicBezTo>
                      <a:pt x="944" y="1056"/>
                      <a:pt x="821" y="910"/>
                      <a:pt x="864" y="816"/>
                    </a:cubicBezTo>
                    <a:cubicBezTo>
                      <a:pt x="864" y="552"/>
                      <a:pt x="1044" y="582"/>
                      <a:pt x="1170" y="588"/>
                    </a:cubicBezTo>
                    <a:cubicBezTo>
                      <a:pt x="1386" y="666"/>
                      <a:pt x="1535" y="548"/>
                      <a:pt x="1692" y="546"/>
                    </a:cubicBezTo>
                    <a:cubicBezTo>
                      <a:pt x="1849" y="544"/>
                      <a:pt x="1944" y="648"/>
                      <a:pt x="2112" y="576"/>
                    </a:cubicBezTo>
                    <a:cubicBezTo>
                      <a:pt x="2250" y="510"/>
                      <a:pt x="2200" y="448"/>
                      <a:pt x="2208" y="384"/>
                    </a:cubicBezTo>
                    <a:cubicBezTo>
                      <a:pt x="2220" y="311"/>
                      <a:pt x="2040" y="198"/>
                      <a:pt x="2184" y="138"/>
                    </a:cubicBezTo>
                    <a:cubicBezTo>
                      <a:pt x="2346" y="60"/>
                      <a:pt x="2500" y="95"/>
                      <a:pt x="2640" y="144"/>
                    </a:cubicBezTo>
                    <a:cubicBezTo>
                      <a:pt x="2780" y="193"/>
                      <a:pt x="2872" y="424"/>
                      <a:pt x="3024" y="432"/>
                    </a:cubicBezTo>
                    <a:cubicBezTo>
                      <a:pt x="3176" y="440"/>
                      <a:pt x="3464" y="264"/>
                      <a:pt x="3552" y="192"/>
                    </a:cubicBezTo>
                    <a:cubicBezTo>
                      <a:pt x="3640" y="120"/>
                      <a:pt x="3552" y="40"/>
                      <a:pt x="3552"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56" name="Freeform 4"/>
              <p:cNvSpPr>
                <a:spLocks/>
              </p:cNvSpPr>
              <p:nvPr/>
            </p:nvSpPr>
            <p:spPr bwMode="hidden">
              <a:xfrm>
                <a:off x="0" y="0"/>
                <a:ext cx="1996" cy="1240"/>
              </a:xfrm>
              <a:custGeom>
                <a:avLst/>
                <a:gdLst/>
                <a:ahLst/>
                <a:cxnLst>
                  <a:cxn ang="0">
                    <a:pos x="0" y="960"/>
                  </a:cxn>
                  <a:cxn ang="0">
                    <a:pos x="336" y="1200"/>
                  </a:cxn>
                  <a:cxn ang="0">
                    <a:pos x="576" y="1200"/>
                  </a:cxn>
                  <a:cxn ang="0">
                    <a:pos x="696" y="972"/>
                  </a:cxn>
                  <a:cxn ang="0">
                    <a:pos x="636" y="462"/>
                  </a:cxn>
                  <a:cxn ang="0">
                    <a:pos x="816" y="276"/>
                  </a:cxn>
                  <a:cxn ang="0">
                    <a:pos x="1392" y="432"/>
                  </a:cxn>
                  <a:cxn ang="0">
                    <a:pos x="1740" y="390"/>
                  </a:cxn>
                  <a:cxn ang="0">
                    <a:pos x="1974" y="348"/>
                  </a:cxn>
                  <a:cxn ang="0">
                    <a:pos x="1872" y="0"/>
                  </a:cxn>
                </a:cxnLst>
                <a:rect l="0" t="0" r="r" b="b"/>
                <a:pathLst>
                  <a:path w="1996" h="1240">
                    <a:moveTo>
                      <a:pt x="0" y="960"/>
                    </a:moveTo>
                    <a:cubicBezTo>
                      <a:pt x="56" y="1000"/>
                      <a:pt x="240" y="1160"/>
                      <a:pt x="336" y="1200"/>
                    </a:cubicBezTo>
                    <a:cubicBezTo>
                      <a:pt x="432" y="1240"/>
                      <a:pt x="516" y="1238"/>
                      <a:pt x="576" y="1200"/>
                    </a:cubicBezTo>
                    <a:cubicBezTo>
                      <a:pt x="636" y="1162"/>
                      <a:pt x="686" y="1095"/>
                      <a:pt x="696" y="972"/>
                    </a:cubicBezTo>
                    <a:cubicBezTo>
                      <a:pt x="706" y="849"/>
                      <a:pt x="616" y="578"/>
                      <a:pt x="636" y="462"/>
                    </a:cubicBezTo>
                    <a:cubicBezTo>
                      <a:pt x="656" y="346"/>
                      <a:pt x="690" y="281"/>
                      <a:pt x="816" y="276"/>
                    </a:cubicBezTo>
                    <a:cubicBezTo>
                      <a:pt x="942" y="271"/>
                      <a:pt x="1238" y="413"/>
                      <a:pt x="1392" y="432"/>
                    </a:cubicBezTo>
                    <a:cubicBezTo>
                      <a:pt x="1546" y="451"/>
                      <a:pt x="1643" y="404"/>
                      <a:pt x="1740" y="390"/>
                    </a:cubicBezTo>
                    <a:cubicBezTo>
                      <a:pt x="1837" y="376"/>
                      <a:pt x="1952" y="413"/>
                      <a:pt x="1974" y="348"/>
                    </a:cubicBezTo>
                    <a:cubicBezTo>
                      <a:pt x="1996" y="283"/>
                      <a:pt x="1986" y="84"/>
                      <a:pt x="1872"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57" name="Freeform 5"/>
              <p:cNvSpPr>
                <a:spLocks/>
              </p:cNvSpPr>
              <p:nvPr/>
            </p:nvSpPr>
            <p:spPr bwMode="hidden">
              <a:xfrm>
                <a:off x="0" y="0"/>
                <a:ext cx="1584" cy="1008"/>
              </a:xfrm>
              <a:custGeom>
                <a:avLst/>
                <a:gdLst/>
                <a:ahLst/>
                <a:cxnLst>
                  <a:cxn ang="0">
                    <a:pos x="0" y="576"/>
                  </a:cxn>
                  <a:cxn ang="0">
                    <a:pos x="336" y="960"/>
                  </a:cxn>
                  <a:cxn ang="0">
                    <a:pos x="480" y="864"/>
                  </a:cxn>
                  <a:cxn ang="0">
                    <a:pos x="318" y="414"/>
                  </a:cxn>
                  <a:cxn ang="0">
                    <a:pos x="780" y="36"/>
                  </a:cxn>
                  <a:cxn ang="0">
                    <a:pos x="1440" y="192"/>
                  </a:cxn>
                  <a:cxn ang="0">
                    <a:pos x="1584" y="0"/>
                  </a:cxn>
                </a:cxnLst>
                <a:rect l="0" t="0" r="r" b="b"/>
                <a:pathLst>
                  <a:path w="1584" h="1008">
                    <a:moveTo>
                      <a:pt x="0" y="576"/>
                    </a:moveTo>
                    <a:cubicBezTo>
                      <a:pt x="56" y="640"/>
                      <a:pt x="256" y="912"/>
                      <a:pt x="336" y="960"/>
                    </a:cubicBezTo>
                    <a:cubicBezTo>
                      <a:pt x="416" y="1008"/>
                      <a:pt x="483" y="955"/>
                      <a:pt x="480" y="864"/>
                    </a:cubicBezTo>
                    <a:cubicBezTo>
                      <a:pt x="477" y="773"/>
                      <a:pt x="384" y="618"/>
                      <a:pt x="318" y="414"/>
                    </a:cubicBezTo>
                    <a:cubicBezTo>
                      <a:pt x="156" y="12"/>
                      <a:pt x="528" y="6"/>
                      <a:pt x="780" y="36"/>
                    </a:cubicBezTo>
                    <a:cubicBezTo>
                      <a:pt x="1002" y="66"/>
                      <a:pt x="1306" y="198"/>
                      <a:pt x="1440" y="192"/>
                    </a:cubicBezTo>
                    <a:cubicBezTo>
                      <a:pt x="1574" y="186"/>
                      <a:pt x="1554" y="40"/>
                      <a:pt x="1584" y="0"/>
                    </a:cubicBezTo>
                  </a:path>
                </a:pathLst>
              </a:custGeom>
              <a:noFill/>
              <a:ln w="9525">
                <a:solidFill>
                  <a:schemeClr val="folHlink"/>
                </a:solidFill>
                <a:round/>
                <a:headEnd/>
                <a:tailEnd/>
              </a:ln>
              <a:effectLst/>
            </p:spPr>
            <p:txBody>
              <a:bodyPr wrap="none" anchor="ctr"/>
              <a:lstStyle/>
              <a:p>
                <a:endParaRPr lang="en-US"/>
              </a:p>
            </p:txBody>
          </p:sp>
          <p:sp>
            <p:nvSpPr>
              <p:cNvPr id="23558" name="Freeform 6"/>
              <p:cNvSpPr>
                <a:spLocks/>
              </p:cNvSpPr>
              <p:nvPr/>
            </p:nvSpPr>
            <p:spPr bwMode="hidden">
              <a:xfrm>
                <a:off x="856" y="152"/>
                <a:ext cx="3752" cy="1816"/>
              </a:xfrm>
              <a:custGeom>
                <a:avLst/>
                <a:gdLst/>
                <a:ahLst/>
                <a:cxnLst>
                  <a:cxn ang="0">
                    <a:pos x="248" y="1000"/>
                  </a:cxn>
                  <a:cxn ang="0">
                    <a:pos x="200" y="760"/>
                  </a:cxn>
                  <a:cxn ang="0">
                    <a:pos x="248" y="664"/>
                  </a:cxn>
                  <a:cxn ang="0">
                    <a:pos x="584" y="616"/>
                  </a:cxn>
                  <a:cxn ang="0">
                    <a:pos x="1304" y="664"/>
                  </a:cxn>
                  <a:cxn ang="0">
                    <a:pos x="1640" y="424"/>
                  </a:cxn>
                  <a:cxn ang="0">
                    <a:pos x="1976" y="472"/>
                  </a:cxn>
                  <a:cxn ang="0">
                    <a:pos x="2600" y="424"/>
                  </a:cxn>
                  <a:cxn ang="0">
                    <a:pos x="3128" y="88"/>
                  </a:cxn>
                  <a:cxn ang="0">
                    <a:pos x="3560" y="40"/>
                  </a:cxn>
                  <a:cxn ang="0">
                    <a:pos x="3656" y="328"/>
                  </a:cxn>
                  <a:cxn ang="0">
                    <a:pos x="2984" y="760"/>
                  </a:cxn>
                  <a:cxn ang="0">
                    <a:pos x="2456" y="952"/>
                  </a:cxn>
                  <a:cxn ang="0">
                    <a:pos x="1976" y="1432"/>
                  </a:cxn>
                  <a:cxn ang="0">
                    <a:pos x="1400" y="1768"/>
                  </a:cxn>
                  <a:cxn ang="0">
                    <a:pos x="968" y="1720"/>
                  </a:cxn>
                  <a:cxn ang="0">
                    <a:pos x="296" y="1768"/>
                  </a:cxn>
                  <a:cxn ang="0">
                    <a:pos x="8" y="1432"/>
                  </a:cxn>
                  <a:cxn ang="0">
                    <a:pos x="248" y="1000"/>
                  </a:cxn>
                </a:cxnLst>
                <a:rect l="0" t="0" r="r" b="b"/>
                <a:pathLst>
                  <a:path w="3752" h="1816">
                    <a:moveTo>
                      <a:pt x="248" y="1000"/>
                    </a:moveTo>
                    <a:cubicBezTo>
                      <a:pt x="280" y="888"/>
                      <a:pt x="200" y="816"/>
                      <a:pt x="200" y="760"/>
                    </a:cubicBezTo>
                    <a:cubicBezTo>
                      <a:pt x="200" y="704"/>
                      <a:pt x="184" y="688"/>
                      <a:pt x="248" y="664"/>
                    </a:cubicBezTo>
                    <a:cubicBezTo>
                      <a:pt x="312" y="640"/>
                      <a:pt x="408" y="616"/>
                      <a:pt x="584" y="616"/>
                    </a:cubicBezTo>
                    <a:cubicBezTo>
                      <a:pt x="760" y="616"/>
                      <a:pt x="1128" y="696"/>
                      <a:pt x="1304" y="664"/>
                    </a:cubicBezTo>
                    <a:cubicBezTo>
                      <a:pt x="1480" y="632"/>
                      <a:pt x="1528" y="456"/>
                      <a:pt x="1640" y="424"/>
                    </a:cubicBezTo>
                    <a:cubicBezTo>
                      <a:pt x="1752" y="392"/>
                      <a:pt x="1816" y="472"/>
                      <a:pt x="1976" y="472"/>
                    </a:cubicBezTo>
                    <a:cubicBezTo>
                      <a:pt x="2136" y="472"/>
                      <a:pt x="2408" y="488"/>
                      <a:pt x="2600" y="424"/>
                    </a:cubicBezTo>
                    <a:cubicBezTo>
                      <a:pt x="2792" y="360"/>
                      <a:pt x="2968" y="152"/>
                      <a:pt x="3128" y="88"/>
                    </a:cubicBezTo>
                    <a:cubicBezTo>
                      <a:pt x="3288" y="24"/>
                      <a:pt x="3472" y="0"/>
                      <a:pt x="3560" y="40"/>
                    </a:cubicBezTo>
                    <a:cubicBezTo>
                      <a:pt x="3648" y="80"/>
                      <a:pt x="3752" y="208"/>
                      <a:pt x="3656" y="328"/>
                    </a:cubicBezTo>
                    <a:cubicBezTo>
                      <a:pt x="3560" y="448"/>
                      <a:pt x="3184" y="656"/>
                      <a:pt x="2984" y="760"/>
                    </a:cubicBezTo>
                    <a:cubicBezTo>
                      <a:pt x="2784" y="864"/>
                      <a:pt x="2624" y="840"/>
                      <a:pt x="2456" y="952"/>
                    </a:cubicBezTo>
                    <a:cubicBezTo>
                      <a:pt x="2288" y="1064"/>
                      <a:pt x="2152" y="1296"/>
                      <a:pt x="1976" y="1432"/>
                    </a:cubicBezTo>
                    <a:cubicBezTo>
                      <a:pt x="1800" y="1568"/>
                      <a:pt x="1568" y="1720"/>
                      <a:pt x="1400" y="1768"/>
                    </a:cubicBezTo>
                    <a:cubicBezTo>
                      <a:pt x="1232" y="1816"/>
                      <a:pt x="1152" y="1720"/>
                      <a:pt x="968" y="1720"/>
                    </a:cubicBezTo>
                    <a:cubicBezTo>
                      <a:pt x="784" y="1720"/>
                      <a:pt x="456" y="1816"/>
                      <a:pt x="296" y="1768"/>
                    </a:cubicBezTo>
                    <a:cubicBezTo>
                      <a:pt x="136" y="1720"/>
                      <a:pt x="16" y="1560"/>
                      <a:pt x="8" y="1432"/>
                    </a:cubicBezTo>
                    <a:cubicBezTo>
                      <a:pt x="0" y="1304"/>
                      <a:pt x="216" y="1112"/>
                      <a:pt x="248" y="1000"/>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59" name="Freeform 7"/>
              <p:cNvSpPr>
                <a:spLocks/>
              </p:cNvSpPr>
              <p:nvPr/>
            </p:nvSpPr>
            <p:spPr bwMode="hidden">
              <a:xfrm>
                <a:off x="972" y="696"/>
                <a:ext cx="2580" cy="1140"/>
              </a:xfrm>
              <a:custGeom>
                <a:avLst/>
                <a:gdLst/>
                <a:ahLst/>
                <a:cxnLst>
                  <a:cxn ang="0">
                    <a:pos x="36" y="792"/>
                  </a:cxn>
                  <a:cxn ang="0">
                    <a:pos x="228" y="456"/>
                  </a:cxn>
                  <a:cxn ang="0">
                    <a:pos x="324" y="264"/>
                  </a:cxn>
                  <a:cxn ang="0">
                    <a:pos x="612" y="216"/>
                  </a:cxn>
                  <a:cxn ang="0">
                    <a:pos x="1092" y="312"/>
                  </a:cxn>
                  <a:cxn ang="0">
                    <a:pos x="1536" y="60"/>
                  </a:cxn>
                  <a:cxn ang="0">
                    <a:pos x="2388" y="120"/>
                  </a:cxn>
                  <a:cxn ang="0">
                    <a:pos x="2328" y="288"/>
                  </a:cxn>
                  <a:cxn ang="0">
                    <a:pos x="2028" y="612"/>
                  </a:cxn>
                  <a:cxn ang="0">
                    <a:pos x="1428" y="1032"/>
                  </a:cxn>
                  <a:cxn ang="0">
                    <a:pos x="1140" y="1080"/>
                  </a:cxn>
                  <a:cxn ang="0">
                    <a:pos x="324" y="1032"/>
                  </a:cxn>
                  <a:cxn ang="0">
                    <a:pos x="36" y="792"/>
                  </a:cxn>
                </a:cxnLst>
                <a:rect l="0" t="0" r="r" b="b"/>
                <a:pathLst>
                  <a:path w="2580" h="1140">
                    <a:moveTo>
                      <a:pt x="36" y="792"/>
                    </a:moveTo>
                    <a:cubicBezTo>
                      <a:pt x="66" y="666"/>
                      <a:pt x="180" y="544"/>
                      <a:pt x="228" y="456"/>
                    </a:cubicBezTo>
                    <a:cubicBezTo>
                      <a:pt x="276" y="368"/>
                      <a:pt x="260" y="304"/>
                      <a:pt x="324" y="264"/>
                    </a:cubicBezTo>
                    <a:cubicBezTo>
                      <a:pt x="388" y="224"/>
                      <a:pt x="484" y="208"/>
                      <a:pt x="612" y="216"/>
                    </a:cubicBezTo>
                    <a:cubicBezTo>
                      <a:pt x="740" y="224"/>
                      <a:pt x="828" y="330"/>
                      <a:pt x="1092" y="312"/>
                    </a:cubicBezTo>
                    <a:cubicBezTo>
                      <a:pt x="1422" y="270"/>
                      <a:pt x="1416" y="0"/>
                      <a:pt x="1536" y="60"/>
                    </a:cubicBezTo>
                    <a:cubicBezTo>
                      <a:pt x="1782" y="204"/>
                      <a:pt x="2256" y="82"/>
                      <a:pt x="2388" y="120"/>
                    </a:cubicBezTo>
                    <a:cubicBezTo>
                      <a:pt x="2520" y="158"/>
                      <a:pt x="2580" y="198"/>
                      <a:pt x="2328" y="288"/>
                    </a:cubicBezTo>
                    <a:cubicBezTo>
                      <a:pt x="2094" y="378"/>
                      <a:pt x="2178" y="488"/>
                      <a:pt x="2028" y="612"/>
                    </a:cubicBezTo>
                    <a:cubicBezTo>
                      <a:pt x="1878" y="736"/>
                      <a:pt x="1576" y="954"/>
                      <a:pt x="1428" y="1032"/>
                    </a:cubicBezTo>
                    <a:cubicBezTo>
                      <a:pt x="1292" y="1112"/>
                      <a:pt x="1218" y="1140"/>
                      <a:pt x="1140" y="1080"/>
                    </a:cubicBezTo>
                    <a:cubicBezTo>
                      <a:pt x="918" y="960"/>
                      <a:pt x="508" y="1080"/>
                      <a:pt x="324" y="1032"/>
                    </a:cubicBezTo>
                    <a:cubicBezTo>
                      <a:pt x="140" y="984"/>
                      <a:pt x="0" y="918"/>
                      <a:pt x="36" y="792"/>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0" name="Freeform 8"/>
              <p:cNvSpPr>
                <a:spLocks/>
              </p:cNvSpPr>
              <p:nvPr/>
            </p:nvSpPr>
            <p:spPr bwMode="hidden">
              <a:xfrm>
                <a:off x="1170" y="918"/>
                <a:ext cx="1758" cy="696"/>
              </a:xfrm>
              <a:custGeom>
                <a:avLst/>
                <a:gdLst/>
                <a:ahLst/>
                <a:cxnLst>
                  <a:cxn ang="0">
                    <a:pos x="60" y="594"/>
                  </a:cxn>
                  <a:cxn ang="0">
                    <a:pos x="126" y="234"/>
                  </a:cxn>
                  <a:cxn ang="0">
                    <a:pos x="1182" y="234"/>
                  </a:cxn>
                  <a:cxn ang="0">
                    <a:pos x="1518" y="90"/>
                  </a:cxn>
                  <a:cxn ang="0">
                    <a:pos x="1710" y="138"/>
                  </a:cxn>
                  <a:cxn ang="0">
                    <a:pos x="1230" y="522"/>
                  </a:cxn>
                  <a:cxn ang="0">
                    <a:pos x="750" y="666"/>
                  </a:cxn>
                  <a:cxn ang="0">
                    <a:pos x="60" y="594"/>
                  </a:cxn>
                </a:cxnLst>
                <a:rect l="0" t="0" r="r" b="b"/>
                <a:pathLst>
                  <a:path w="1758" h="696">
                    <a:moveTo>
                      <a:pt x="60" y="594"/>
                    </a:moveTo>
                    <a:cubicBezTo>
                      <a:pt x="0" y="462"/>
                      <a:pt x="48" y="306"/>
                      <a:pt x="126" y="234"/>
                    </a:cubicBezTo>
                    <a:cubicBezTo>
                      <a:pt x="390" y="30"/>
                      <a:pt x="654" y="378"/>
                      <a:pt x="1182" y="234"/>
                    </a:cubicBezTo>
                    <a:cubicBezTo>
                      <a:pt x="1414" y="210"/>
                      <a:pt x="1284" y="132"/>
                      <a:pt x="1518" y="90"/>
                    </a:cubicBezTo>
                    <a:cubicBezTo>
                      <a:pt x="1680" y="0"/>
                      <a:pt x="1758" y="66"/>
                      <a:pt x="1710" y="138"/>
                    </a:cubicBezTo>
                    <a:cubicBezTo>
                      <a:pt x="1662" y="210"/>
                      <a:pt x="1290" y="372"/>
                      <a:pt x="1230" y="522"/>
                    </a:cubicBezTo>
                    <a:cubicBezTo>
                      <a:pt x="1134" y="696"/>
                      <a:pt x="945" y="654"/>
                      <a:pt x="750" y="666"/>
                    </a:cubicBezTo>
                    <a:cubicBezTo>
                      <a:pt x="555" y="678"/>
                      <a:pt x="164" y="666"/>
                      <a:pt x="60" y="594"/>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1" name="Freeform 9"/>
              <p:cNvSpPr>
                <a:spLocks/>
              </p:cNvSpPr>
              <p:nvPr/>
            </p:nvSpPr>
            <p:spPr bwMode="hidden">
              <a:xfrm rot="-299203">
                <a:off x="1296" y="1248"/>
                <a:ext cx="928" cy="192"/>
              </a:xfrm>
              <a:custGeom>
                <a:avLst/>
                <a:gdLst/>
                <a:ahLst/>
                <a:cxnLst>
                  <a:cxn ang="0">
                    <a:pos x="104" y="96"/>
                  </a:cxn>
                  <a:cxn ang="0">
                    <a:pos x="152" y="0"/>
                  </a:cxn>
                  <a:cxn ang="0">
                    <a:pos x="728" y="96"/>
                  </a:cxn>
                  <a:cxn ang="0">
                    <a:pos x="920" y="96"/>
                  </a:cxn>
                  <a:cxn ang="0">
                    <a:pos x="776" y="192"/>
                  </a:cxn>
                  <a:cxn ang="0">
                    <a:pos x="104" y="96"/>
                  </a:cxn>
                </a:cxnLst>
                <a:rect l="0" t="0" r="r" b="b"/>
                <a:pathLst>
                  <a:path w="928" h="192">
                    <a:moveTo>
                      <a:pt x="104" y="96"/>
                    </a:moveTo>
                    <a:cubicBezTo>
                      <a:pt x="0" y="64"/>
                      <a:pt x="48" y="0"/>
                      <a:pt x="152" y="0"/>
                    </a:cubicBezTo>
                    <a:cubicBezTo>
                      <a:pt x="256" y="0"/>
                      <a:pt x="600" y="80"/>
                      <a:pt x="728" y="96"/>
                    </a:cubicBezTo>
                    <a:cubicBezTo>
                      <a:pt x="856" y="112"/>
                      <a:pt x="912" y="80"/>
                      <a:pt x="920" y="96"/>
                    </a:cubicBezTo>
                    <a:cubicBezTo>
                      <a:pt x="928" y="112"/>
                      <a:pt x="912" y="192"/>
                      <a:pt x="776" y="192"/>
                    </a:cubicBezTo>
                    <a:cubicBezTo>
                      <a:pt x="640" y="192"/>
                      <a:pt x="208" y="128"/>
                      <a:pt x="104" y="9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2" name="Freeform 10"/>
              <p:cNvSpPr>
                <a:spLocks/>
              </p:cNvSpPr>
              <p:nvPr/>
            </p:nvSpPr>
            <p:spPr bwMode="hidden">
              <a:xfrm>
                <a:off x="0" y="1592"/>
                <a:ext cx="5754" cy="2280"/>
              </a:xfrm>
              <a:custGeom>
                <a:avLst/>
                <a:gdLst/>
                <a:ahLst/>
                <a:cxnLst>
                  <a:cxn ang="0">
                    <a:pos x="0" y="40"/>
                  </a:cxn>
                  <a:cxn ang="0">
                    <a:pos x="336" y="40"/>
                  </a:cxn>
                  <a:cxn ang="0">
                    <a:pos x="720" y="280"/>
                  </a:cxn>
                  <a:cxn ang="0">
                    <a:pos x="912" y="712"/>
                  </a:cxn>
                  <a:cxn ang="0">
                    <a:pos x="864" y="1240"/>
                  </a:cxn>
                  <a:cxn ang="0">
                    <a:pos x="960" y="1768"/>
                  </a:cxn>
                  <a:cxn ang="0">
                    <a:pos x="1440" y="2152"/>
                  </a:cxn>
                  <a:cxn ang="0">
                    <a:pos x="2160" y="2248"/>
                  </a:cxn>
                  <a:cxn ang="0">
                    <a:pos x="2688" y="1960"/>
                  </a:cxn>
                  <a:cxn ang="0">
                    <a:pos x="2706" y="472"/>
                  </a:cxn>
                  <a:cxn ang="0">
                    <a:pos x="3456" y="424"/>
                  </a:cxn>
                  <a:cxn ang="0">
                    <a:pos x="4416" y="712"/>
                  </a:cxn>
                  <a:cxn ang="0">
                    <a:pos x="4416" y="1432"/>
                  </a:cxn>
                  <a:cxn ang="0">
                    <a:pos x="4728" y="1822"/>
                  </a:cxn>
                  <a:cxn ang="0">
                    <a:pos x="5322" y="2206"/>
                  </a:cxn>
                  <a:cxn ang="0">
                    <a:pos x="5754" y="1510"/>
                  </a:cxn>
                </a:cxnLst>
                <a:rect l="0" t="0" r="r" b="b"/>
                <a:pathLst>
                  <a:path w="5754" h="2280">
                    <a:moveTo>
                      <a:pt x="0" y="40"/>
                    </a:moveTo>
                    <a:cubicBezTo>
                      <a:pt x="56" y="40"/>
                      <a:pt x="216" y="0"/>
                      <a:pt x="336" y="40"/>
                    </a:cubicBezTo>
                    <a:cubicBezTo>
                      <a:pt x="456" y="80"/>
                      <a:pt x="624" y="168"/>
                      <a:pt x="720" y="280"/>
                    </a:cubicBezTo>
                    <a:cubicBezTo>
                      <a:pt x="816" y="392"/>
                      <a:pt x="888" y="552"/>
                      <a:pt x="912" y="712"/>
                    </a:cubicBezTo>
                    <a:cubicBezTo>
                      <a:pt x="936" y="872"/>
                      <a:pt x="856" y="1064"/>
                      <a:pt x="864" y="1240"/>
                    </a:cubicBezTo>
                    <a:cubicBezTo>
                      <a:pt x="872" y="1416"/>
                      <a:pt x="864" y="1616"/>
                      <a:pt x="960" y="1768"/>
                    </a:cubicBezTo>
                    <a:cubicBezTo>
                      <a:pt x="1056" y="1920"/>
                      <a:pt x="1240" y="2072"/>
                      <a:pt x="1440" y="2152"/>
                    </a:cubicBezTo>
                    <a:cubicBezTo>
                      <a:pt x="1640" y="2232"/>
                      <a:pt x="1952" y="2280"/>
                      <a:pt x="2160" y="2248"/>
                    </a:cubicBezTo>
                    <a:cubicBezTo>
                      <a:pt x="2368" y="2216"/>
                      <a:pt x="2597" y="2256"/>
                      <a:pt x="2688" y="1960"/>
                    </a:cubicBezTo>
                    <a:cubicBezTo>
                      <a:pt x="2779" y="1664"/>
                      <a:pt x="2578" y="728"/>
                      <a:pt x="2706" y="472"/>
                    </a:cubicBezTo>
                    <a:cubicBezTo>
                      <a:pt x="2834" y="216"/>
                      <a:pt x="3171" y="384"/>
                      <a:pt x="3456" y="424"/>
                    </a:cubicBezTo>
                    <a:cubicBezTo>
                      <a:pt x="3741" y="464"/>
                      <a:pt x="4256" y="544"/>
                      <a:pt x="4416" y="712"/>
                    </a:cubicBezTo>
                    <a:cubicBezTo>
                      <a:pt x="4576" y="880"/>
                      <a:pt x="4364" y="1247"/>
                      <a:pt x="4416" y="1432"/>
                    </a:cubicBezTo>
                    <a:cubicBezTo>
                      <a:pt x="4468" y="1617"/>
                      <a:pt x="4577" y="1693"/>
                      <a:pt x="4728" y="1822"/>
                    </a:cubicBezTo>
                    <a:cubicBezTo>
                      <a:pt x="4879" y="1951"/>
                      <a:pt x="5151" y="2258"/>
                      <a:pt x="5322" y="2206"/>
                    </a:cubicBezTo>
                    <a:cubicBezTo>
                      <a:pt x="5493" y="2154"/>
                      <a:pt x="5664" y="1655"/>
                      <a:pt x="5754" y="151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3" name="Freeform 11"/>
              <p:cNvSpPr>
                <a:spLocks/>
              </p:cNvSpPr>
              <p:nvPr/>
            </p:nvSpPr>
            <p:spPr bwMode="hidden">
              <a:xfrm>
                <a:off x="1056" y="2016"/>
                <a:ext cx="1496" cy="1464"/>
              </a:xfrm>
              <a:custGeom>
                <a:avLst/>
                <a:gdLst/>
                <a:ahLst/>
                <a:cxnLst>
                  <a:cxn ang="0">
                    <a:pos x="408" y="16"/>
                  </a:cxn>
                  <a:cxn ang="0">
                    <a:pos x="72" y="304"/>
                  </a:cxn>
                  <a:cxn ang="0">
                    <a:pos x="72" y="976"/>
                  </a:cxn>
                  <a:cxn ang="0">
                    <a:pos x="504" y="1360"/>
                  </a:cxn>
                  <a:cxn ang="0">
                    <a:pos x="1128" y="1408"/>
                  </a:cxn>
                  <a:cxn ang="0">
                    <a:pos x="1464" y="1024"/>
                  </a:cxn>
                  <a:cxn ang="0">
                    <a:pos x="1320" y="208"/>
                  </a:cxn>
                  <a:cxn ang="0">
                    <a:pos x="408" y="16"/>
                  </a:cxn>
                </a:cxnLst>
                <a:rect l="0" t="0" r="r" b="b"/>
                <a:pathLst>
                  <a:path w="1496" h="1464">
                    <a:moveTo>
                      <a:pt x="408" y="16"/>
                    </a:moveTo>
                    <a:cubicBezTo>
                      <a:pt x="200" y="32"/>
                      <a:pt x="128" y="144"/>
                      <a:pt x="72" y="304"/>
                    </a:cubicBezTo>
                    <a:cubicBezTo>
                      <a:pt x="16" y="464"/>
                      <a:pt x="0" y="800"/>
                      <a:pt x="72" y="976"/>
                    </a:cubicBezTo>
                    <a:cubicBezTo>
                      <a:pt x="144" y="1152"/>
                      <a:pt x="328" y="1288"/>
                      <a:pt x="504" y="1360"/>
                    </a:cubicBezTo>
                    <a:cubicBezTo>
                      <a:pt x="680" y="1432"/>
                      <a:pt x="968" y="1464"/>
                      <a:pt x="1128" y="1408"/>
                    </a:cubicBezTo>
                    <a:cubicBezTo>
                      <a:pt x="1288" y="1352"/>
                      <a:pt x="1432" y="1224"/>
                      <a:pt x="1464" y="1024"/>
                    </a:cubicBezTo>
                    <a:cubicBezTo>
                      <a:pt x="1496" y="824"/>
                      <a:pt x="1496" y="376"/>
                      <a:pt x="1320" y="208"/>
                    </a:cubicBezTo>
                    <a:cubicBezTo>
                      <a:pt x="1144" y="40"/>
                      <a:pt x="616" y="0"/>
                      <a:pt x="408" y="1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4" name="Freeform 12"/>
              <p:cNvSpPr>
                <a:spLocks/>
              </p:cNvSpPr>
              <p:nvPr/>
            </p:nvSpPr>
            <p:spPr bwMode="hidden">
              <a:xfrm rot="1159149">
                <a:off x="1296" y="2160"/>
                <a:ext cx="1126" cy="730"/>
              </a:xfrm>
              <a:custGeom>
                <a:avLst/>
                <a:gdLst/>
                <a:ahLst/>
                <a:cxnLst>
                  <a:cxn ang="0">
                    <a:pos x="940" y="196"/>
                  </a:cxn>
                  <a:cxn ang="0">
                    <a:pos x="576" y="20"/>
                  </a:cxn>
                  <a:cxn ang="0">
                    <a:pos x="192" y="76"/>
                  </a:cxn>
                  <a:cxn ang="0">
                    <a:pos x="24" y="372"/>
                  </a:cxn>
                  <a:cxn ang="0">
                    <a:pos x="520" y="670"/>
                  </a:cxn>
                  <a:cxn ang="0">
                    <a:pos x="1048" y="568"/>
                  </a:cxn>
                  <a:cxn ang="0">
                    <a:pos x="940" y="196"/>
                  </a:cxn>
                </a:cxnLst>
                <a:rect l="0" t="0" r="r" b="b"/>
                <a:pathLst>
                  <a:path w="1126" h="730">
                    <a:moveTo>
                      <a:pt x="940" y="196"/>
                    </a:moveTo>
                    <a:cubicBezTo>
                      <a:pt x="700" y="100"/>
                      <a:pt x="701" y="40"/>
                      <a:pt x="576" y="20"/>
                    </a:cubicBezTo>
                    <a:cubicBezTo>
                      <a:pt x="451" y="0"/>
                      <a:pt x="284" y="17"/>
                      <a:pt x="192" y="76"/>
                    </a:cubicBezTo>
                    <a:cubicBezTo>
                      <a:pt x="100" y="135"/>
                      <a:pt x="56" y="132"/>
                      <a:pt x="24" y="372"/>
                    </a:cubicBezTo>
                    <a:cubicBezTo>
                      <a:pt x="0" y="730"/>
                      <a:pt x="350" y="637"/>
                      <a:pt x="520" y="670"/>
                    </a:cubicBezTo>
                    <a:cubicBezTo>
                      <a:pt x="690" y="703"/>
                      <a:pt x="978" y="647"/>
                      <a:pt x="1048" y="568"/>
                    </a:cubicBezTo>
                    <a:cubicBezTo>
                      <a:pt x="1118" y="489"/>
                      <a:pt x="1126" y="280"/>
                      <a:pt x="940" y="19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5" name="Freeform 13"/>
              <p:cNvSpPr>
                <a:spLocks/>
              </p:cNvSpPr>
              <p:nvPr/>
            </p:nvSpPr>
            <p:spPr bwMode="hidden">
              <a:xfrm>
                <a:off x="3112" y="0"/>
                <a:ext cx="2648" cy="3394"/>
              </a:xfrm>
              <a:custGeom>
                <a:avLst/>
                <a:gdLst/>
                <a:ahLst/>
                <a:cxnLst>
                  <a:cxn ang="0">
                    <a:pos x="1496" y="0"/>
                  </a:cxn>
                  <a:cxn ang="0">
                    <a:pos x="1640" y="384"/>
                  </a:cxn>
                  <a:cxn ang="0">
                    <a:pos x="1400" y="864"/>
                  </a:cxn>
                  <a:cxn ang="0">
                    <a:pos x="536" y="1200"/>
                  </a:cxn>
                  <a:cxn ang="0">
                    <a:pos x="56" y="1584"/>
                  </a:cxn>
                  <a:cxn ang="0">
                    <a:pos x="200" y="1872"/>
                  </a:cxn>
                  <a:cxn ang="0">
                    <a:pos x="1064" y="2016"/>
                  </a:cxn>
                  <a:cxn ang="0">
                    <a:pos x="1592" y="2304"/>
                  </a:cxn>
                  <a:cxn ang="0">
                    <a:pos x="1562" y="2940"/>
                  </a:cxn>
                  <a:cxn ang="0">
                    <a:pos x="2120" y="3384"/>
                  </a:cxn>
                  <a:cxn ang="0">
                    <a:pos x="2648" y="2880"/>
                  </a:cxn>
                </a:cxnLst>
                <a:rect l="0" t="0" r="r" b="b"/>
                <a:pathLst>
                  <a:path w="2648" h="3394">
                    <a:moveTo>
                      <a:pt x="1496" y="0"/>
                    </a:moveTo>
                    <a:cubicBezTo>
                      <a:pt x="1520" y="64"/>
                      <a:pt x="1656" y="240"/>
                      <a:pt x="1640" y="384"/>
                    </a:cubicBezTo>
                    <a:cubicBezTo>
                      <a:pt x="1624" y="528"/>
                      <a:pt x="1584" y="728"/>
                      <a:pt x="1400" y="864"/>
                    </a:cubicBezTo>
                    <a:cubicBezTo>
                      <a:pt x="1216" y="1000"/>
                      <a:pt x="760" y="1080"/>
                      <a:pt x="536" y="1200"/>
                    </a:cubicBezTo>
                    <a:cubicBezTo>
                      <a:pt x="312" y="1320"/>
                      <a:pt x="112" y="1472"/>
                      <a:pt x="56" y="1584"/>
                    </a:cubicBezTo>
                    <a:cubicBezTo>
                      <a:pt x="0" y="1696"/>
                      <a:pt x="32" y="1800"/>
                      <a:pt x="200" y="1872"/>
                    </a:cubicBezTo>
                    <a:cubicBezTo>
                      <a:pt x="368" y="1944"/>
                      <a:pt x="832" y="1944"/>
                      <a:pt x="1064" y="2016"/>
                    </a:cubicBezTo>
                    <a:cubicBezTo>
                      <a:pt x="1296" y="2088"/>
                      <a:pt x="1509" y="2150"/>
                      <a:pt x="1592" y="2304"/>
                    </a:cubicBezTo>
                    <a:cubicBezTo>
                      <a:pt x="1675" y="2458"/>
                      <a:pt x="1474" y="2760"/>
                      <a:pt x="1562" y="2940"/>
                    </a:cubicBezTo>
                    <a:cubicBezTo>
                      <a:pt x="1650" y="3120"/>
                      <a:pt x="1939" y="3394"/>
                      <a:pt x="2120" y="3384"/>
                    </a:cubicBezTo>
                    <a:cubicBezTo>
                      <a:pt x="2301" y="3374"/>
                      <a:pt x="2538" y="2985"/>
                      <a:pt x="2648" y="288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6" name="Freeform 14"/>
              <p:cNvSpPr>
                <a:spLocks/>
              </p:cNvSpPr>
              <p:nvPr/>
            </p:nvSpPr>
            <p:spPr bwMode="hidden">
              <a:xfrm>
                <a:off x="3504" y="0"/>
                <a:ext cx="2256" cy="3160"/>
              </a:xfrm>
              <a:custGeom>
                <a:avLst/>
                <a:gdLst/>
                <a:ahLst/>
                <a:cxnLst>
                  <a:cxn ang="0">
                    <a:pos x="1488" y="0"/>
                  </a:cxn>
                  <a:cxn ang="0">
                    <a:pos x="1488" y="528"/>
                  </a:cxn>
                  <a:cxn ang="0">
                    <a:pos x="1104" y="1008"/>
                  </a:cxn>
                  <a:cxn ang="0">
                    <a:pos x="144" y="1488"/>
                  </a:cxn>
                  <a:cxn ang="0">
                    <a:pos x="240" y="1776"/>
                  </a:cxn>
                  <a:cxn ang="0">
                    <a:pos x="1056" y="1872"/>
                  </a:cxn>
                  <a:cxn ang="0">
                    <a:pos x="1536" y="2064"/>
                  </a:cxn>
                  <a:cxn ang="0">
                    <a:pos x="1536" y="2448"/>
                  </a:cxn>
                  <a:cxn ang="0">
                    <a:pos x="1344" y="2784"/>
                  </a:cxn>
                  <a:cxn ang="0">
                    <a:pos x="1632" y="3120"/>
                  </a:cxn>
                  <a:cxn ang="0">
                    <a:pos x="1968" y="3024"/>
                  </a:cxn>
                  <a:cxn ang="0">
                    <a:pos x="2208" y="2496"/>
                  </a:cxn>
                  <a:cxn ang="0">
                    <a:pos x="2112" y="1968"/>
                  </a:cxn>
                  <a:cxn ang="0">
                    <a:pos x="1776" y="1584"/>
                  </a:cxn>
                  <a:cxn ang="0">
                    <a:pos x="1824" y="1152"/>
                  </a:cxn>
                  <a:cxn ang="0">
                    <a:pos x="2256" y="672"/>
                  </a:cxn>
                </a:cxnLst>
                <a:rect l="0" t="0" r="r" b="b"/>
                <a:pathLst>
                  <a:path w="2256" h="3160">
                    <a:moveTo>
                      <a:pt x="1488" y="0"/>
                    </a:moveTo>
                    <a:cubicBezTo>
                      <a:pt x="1488" y="88"/>
                      <a:pt x="1552" y="360"/>
                      <a:pt x="1488" y="528"/>
                    </a:cubicBezTo>
                    <a:cubicBezTo>
                      <a:pt x="1424" y="696"/>
                      <a:pt x="1328" y="848"/>
                      <a:pt x="1104" y="1008"/>
                    </a:cubicBezTo>
                    <a:cubicBezTo>
                      <a:pt x="880" y="1168"/>
                      <a:pt x="288" y="1360"/>
                      <a:pt x="144" y="1488"/>
                    </a:cubicBezTo>
                    <a:cubicBezTo>
                      <a:pt x="0" y="1616"/>
                      <a:pt x="88" y="1712"/>
                      <a:pt x="240" y="1776"/>
                    </a:cubicBezTo>
                    <a:cubicBezTo>
                      <a:pt x="392" y="1840"/>
                      <a:pt x="840" y="1824"/>
                      <a:pt x="1056" y="1872"/>
                    </a:cubicBezTo>
                    <a:cubicBezTo>
                      <a:pt x="1272" y="1920"/>
                      <a:pt x="1456" y="1968"/>
                      <a:pt x="1536" y="2064"/>
                    </a:cubicBezTo>
                    <a:cubicBezTo>
                      <a:pt x="1616" y="2160"/>
                      <a:pt x="1568" y="2328"/>
                      <a:pt x="1536" y="2448"/>
                    </a:cubicBezTo>
                    <a:cubicBezTo>
                      <a:pt x="1504" y="2568"/>
                      <a:pt x="1328" y="2672"/>
                      <a:pt x="1344" y="2784"/>
                    </a:cubicBezTo>
                    <a:cubicBezTo>
                      <a:pt x="1360" y="2896"/>
                      <a:pt x="1528" y="3080"/>
                      <a:pt x="1632" y="3120"/>
                    </a:cubicBezTo>
                    <a:cubicBezTo>
                      <a:pt x="1736" y="3160"/>
                      <a:pt x="1872" y="3128"/>
                      <a:pt x="1968" y="3024"/>
                    </a:cubicBezTo>
                    <a:cubicBezTo>
                      <a:pt x="2064" y="2920"/>
                      <a:pt x="2184" y="2672"/>
                      <a:pt x="2208" y="2496"/>
                    </a:cubicBezTo>
                    <a:cubicBezTo>
                      <a:pt x="2232" y="2320"/>
                      <a:pt x="2184" y="2120"/>
                      <a:pt x="2112" y="1968"/>
                    </a:cubicBezTo>
                    <a:cubicBezTo>
                      <a:pt x="2040" y="1816"/>
                      <a:pt x="1824" y="1720"/>
                      <a:pt x="1776" y="1584"/>
                    </a:cubicBezTo>
                    <a:cubicBezTo>
                      <a:pt x="1728" y="1448"/>
                      <a:pt x="1744" y="1304"/>
                      <a:pt x="1824" y="1152"/>
                    </a:cubicBezTo>
                    <a:cubicBezTo>
                      <a:pt x="1904" y="1000"/>
                      <a:pt x="2166" y="772"/>
                      <a:pt x="2256" y="672"/>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7" name="Freeform 15"/>
              <p:cNvSpPr>
                <a:spLocks/>
              </p:cNvSpPr>
              <p:nvPr/>
            </p:nvSpPr>
            <p:spPr bwMode="hidden">
              <a:xfrm>
                <a:off x="4008" y="1088"/>
                <a:ext cx="1048" cy="696"/>
              </a:xfrm>
              <a:custGeom>
                <a:avLst/>
                <a:gdLst/>
                <a:ahLst/>
                <a:cxnLst>
                  <a:cxn ang="0">
                    <a:pos x="984" y="256"/>
                  </a:cxn>
                  <a:cxn ang="0">
                    <a:pos x="840" y="16"/>
                  </a:cxn>
                  <a:cxn ang="0">
                    <a:pos x="552" y="160"/>
                  </a:cxn>
                  <a:cxn ang="0">
                    <a:pos x="320" y="304"/>
                  </a:cxn>
                  <a:cxn ang="0">
                    <a:pos x="600" y="592"/>
                  </a:cxn>
                  <a:cxn ang="0">
                    <a:pos x="984" y="640"/>
                  </a:cxn>
                  <a:cxn ang="0">
                    <a:pos x="984" y="256"/>
                  </a:cxn>
                </a:cxnLst>
                <a:rect l="0" t="0" r="r" b="b"/>
                <a:pathLst>
                  <a:path w="1048" h="696">
                    <a:moveTo>
                      <a:pt x="984" y="256"/>
                    </a:moveTo>
                    <a:cubicBezTo>
                      <a:pt x="960" y="152"/>
                      <a:pt x="992" y="32"/>
                      <a:pt x="840" y="16"/>
                    </a:cubicBezTo>
                    <a:cubicBezTo>
                      <a:pt x="736" y="0"/>
                      <a:pt x="624" y="104"/>
                      <a:pt x="552" y="160"/>
                    </a:cubicBezTo>
                    <a:cubicBezTo>
                      <a:pt x="465" y="208"/>
                      <a:pt x="480" y="240"/>
                      <a:pt x="320" y="304"/>
                    </a:cubicBezTo>
                    <a:cubicBezTo>
                      <a:pt x="168" y="368"/>
                      <a:pt x="0" y="512"/>
                      <a:pt x="600" y="592"/>
                    </a:cubicBezTo>
                    <a:cubicBezTo>
                      <a:pt x="696" y="640"/>
                      <a:pt x="920" y="696"/>
                      <a:pt x="984" y="640"/>
                    </a:cubicBezTo>
                    <a:cubicBezTo>
                      <a:pt x="1048" y="584"/>
                      <a:pt x="984" y="336"/>
                      <a:pt x="984" y="256"/>
                    </a:cubicBezTo>
                    <a:close/>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8" name="Freeform 16"/>
              <p:cNvSpPr>
                <a:spLocks/>
              </p:cNvSpPr>
              <p:nvPr/>
            </p:nvSpPr>
            <p:spPr bwMode="hidden">
              <a:xfrm>
                <a:off x="5117" y="0"/>
                <a:ext cx="547" cy="696"/>
              </a:xfrm>
              <a:custGeom>
                <a:avLst/>
                <a:gdLst/>
                <a:ahLst/>
                <a:cxnLst>
                  <a:cxn ang="0">
                    <a:pos x="19" y="0"/>
                  </a:cxn>
                  <a:cxn ang="0">
                    <a:pos x="19" y="528"/>
                  </a:cxn>
                  <a:cxn ang="0">
                    <a:pos x="131" y="680"/>
                  </a:cxn>
                  <a:cxn ang="0">
                    <a:pos x="355" y="624"/>
                  </a:cxn>
                  <a:cxn ang="0">
                    <a:pos x="499" y="384"/>
                  </a:cxn>
                  <a:cxn ang="0">
                    <a:pos x="547" y="0"/>
                  </a:cxn>
                </a:cxnLst>
                <a:rect l="0" t="0" r="r" b="b"/>
                <a:pathLst>
                  <a:path w="547" h="696">
                    <a:moveTo>
                      <a:pt x="19" y="0"/>
                    </a:moveTo>
                    <a:cubicBezTo>
                      <a:pt x="19" y="88"/>
                      <a:pt x="0" y="415"/>
                      <a:pt x="19" y="528"/>
                    </a:cubicBezTo>
                    <a:cubicBezTo>
                      <a:pt x="38" y="641"/>
                      <a:pt x="75" y="664"/>
                      <a:pt x="131" y="680"/>
                    </a:cubicBezTo>
                    <a:cubicBezTo>
                      <a:pt x="187" y="696"/>
                      <a:pt x="294" y="673"/>
                      <a:pt x="355" y="624"/>
                    </a:cubicBezTo>
                    <a:cubicBezTo>
                      <a:pt x="416" y="575"/>
                      <a:pt x="467" y="488"/>
                      <a:pt x="499" y="384"/>
                    </a:cubicBezTo>
                    <a:cubicBezTo>
                      <a:pt x="531" y="280"/>
                      <a:pt x="537" y="80"/>
                      <a:pt x="547" y="0"/>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69" name="Freeform 17"/>
              <p:cNvSpPr>
                <a:spLocks/>
              </p:cNvSpPr>
              <p:nvPr/>
            </p:nvSpPr>
            <p:spPr bwMode="hidden">
              <a:xfrm>
                <a:off x="0" y="2032"/>
                <a:ext cx="1984" cy="2296"/>
              </a:xfrm>
              <a:custGeom>
                <a:avLst/>
                <a:gdLst/>
                <a:ahLst/>
                <a:cxnLst>
                  <a:cxn ang="0">
                    <a:pos x="0" y="32"/>
                  </a:cxn>
                  <a:cxn ang="0">
                    <a:pos x="336" y="32"/>
                  </a:cxn>
                  <a:cxn ang="0">
                    <a:pos x="592" y="224"/>
                  </a:cxn>
                  <a:cxn ang="0">
                    <a:pos x="696" y="664"/>
                  </a:cxn>
                  <a:cxn ang="0">
                    <a:pos x="664" y="1224"/>
                  </a:cxn>
                  <a:cxn ang="0">
                    <a:pos x="816" y="1784"/>
                  </a:cxn>
                  <a:cxn ang="0">
                    <a:pos x="1128" y="2128"/>
                  </a:cxn>
                  <a:cxn ang="0">
                    <a:pos x="1984" y="2296"/>
                  </a:cxn>
                </a:cxnLst>
                <a:rect l="0" t="0" r="r" b="b"/>
                <a:pathLst>
                  <a:path w="1984" h="2296">
                    <a:moveTo>
                      <a:pt x="0" y="32"/>
                    </a:moveTo>
                    <a:cubicBezTo>
                      <a:pt x="56" y="32"/>
                      <a:pt x="237" y="0"/>
                      <a:pt x="336" y="32"/>
                    </a:cubicBezTo>
                    <a:cubicBezTo>
                      <a:pt x="435" y="64"/>
                      <a:pt x="532" y="119"/>
                      <a:pt x="592" y="224"/>
                    </a:cubicBezTo>
                    <a:cubicBezTo>
                      <a:pt x="652" y="329"/>
                      <a:pt x="684" y="497"/>
                      <a:pt x="696" y="664"/>
                    </a:cubicBezTo>
                    <a:cubicBezTo>
                      <a:pt x="708" y="831"/>
                      <a:pt x="644" y="1037"/>
                      <a:pt x="664" y="1224"/>
                    </a:cubicBezTo>
                    <a:cubicBezTo>
                      <a:pt x="684" y="1411"/>
                      <a:pt x="739" y="1633"/>
                      <a:pt x="816" y="1784"/>
                    </a:cubicBezTo>
                    <a:cubicBezTo>
                      <a:pt x="893" y="1935"/>
                      <a:pt x="933" y="2043"/>
                      <a:pt x="1128" y="2128"/>
                    </a:cubicBezTo>
                    <a:cubicBezTo>
                      <a:pt x="1323" y="2213"/>
                      <a:pt x="1806" y="2261"/>
                      <a:pt x="1984" y="2296"/>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70" name="Freeform 18"/>
              <p:cNvSpPr>
                <a:spLocks/>
              </p:cNvSpPr>
              <p:nvPr/>
            </p:nvSpPr>
            <p:spPr bwMode="hidden">
              <a:xfrm>
                <a:off x="0" y="2408"/>
                <a:ext cx="816" cy="1912"/>
              </a:xfrm>
              <a:custGeom>
                <a:avLst/>
                <a:gdLst/>
                <a:ahLst/>
                <a:cxnLst>
                  <a:cxn ang="0">
                    <a:pos x="0" y="280"/>
                  </a:cxn>
                  <a:cxn ang="0">
                    <a:pos x="384" y="280"/>
                  </a:cxn>
                  <a:cxn ang="0">
                    <a:pos x="368" y="896"/>
                  </a:cxn>
                  <a:cxn ang="0">
                    <a:pos x="528" y="1528"/>
                  </a:cxn>
                  <a:cxn ang="0">
                    <a:pos x="816" y="1912"/>
                  </a:cxn>
                </a:cxnLst>
                <a:rect l="0" t="0" r="r" b="b"/>
                <a:pathLst>
                  <a:path w="816" h="1912">
                    <a:moveTo>
                      <a:pt x="0" y="280"/>
                    </a:moveTo>
                    <a:cubicBezTo>
                      <a:pt x="144" y="0"/>
                      <a:pt x="323" y="177"/>
                      <a:pt x="384" y="280"/>
                    </a:cubicBezTo>
                    <a:cubicBezTo>
                      <a:pt x="488" y="440"/>
                      <a:pt x="344" y="688"/>
                      <a:pt x="368" y="896"/>
                    </a:cubicBezTo>
                    <a:cubicBezTo>
                      <a:pt x="392" y="1104"/>
                      <a:pt x="453" y="1359"/>
                      <a:pt x="528" y="1528"/>
                    </a:cubicBezTo>
                    <a:cubicBezTo>
                      <a:pt x="603" y="1697"/>
                      <a:pt x="756" y="1832"/>
                      <a:pt x="816" y="1912"/>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sp>
            <p:nvSpPr>
              <p:cNvPr id="23571" name="Freeform 19"/>
              <p:cNvSpPr>
                <a:spLocks/>
              </p:cNvSpPr>
              <p:nvPr/>
            </p:nvSpPr>
            <p:spPr bwMode="hidden">
              <a:xfrm>
                <a:off x="2688" y="3236"/>
                <a:ext cx="3080" cy="1084"/>
              </a:xfrm>
              <a:custGeom>
                <a:avLst/>
                <a:gdLst/>
                <a:ahLst/>
                <a:cxnLst>
                  <a:cxn ang="0">
                    <a:pos x="0" y="1084"/>
                  </a:cxn>
                  <a:cxn ang="0">
                    <a:pos x="424" y="932"/>
                  </a:cxn>
                  <a:cxn ang="0">
                    <a:pos x="640" y="292"/>
                  </a:cxn>
                  <a:cxn ang="0">
                    <a:pos x="1032" y="20"/>
                  </a:cxn>
                  <a:cxn ang="0">
                    <a:pos x="1536" y="172"/>
                  </a:cxn>
                  <a:cxn ang="0">
                    <a:pos x="2064" y="604"/>
                  </a:cxn>
                  <a:cxn ang="0">
                    <a:pos x="2400" y="940"/>
                  </a:cxn>
                  <a:cxn ang="0">
                    <a:pos x="3080" y="1084"/>
                  </a:cxn>
                </a:cxnLst>
                <a:rect l="0" t="0" r="r" b="b"/>
                <a:pathLst>
                  <a:path w="3080" h="1084">
                    <a:moveTo>
                      <a:pt x="0" y="1084"/>
                    </a:moveTo>
                    <a:cubicBezTo>
                      <a:pt x="71" y="1059"/>
                      <a:pt x="317" y="1064"/>
                      <a:pt x="424" y="932"/>
                    </a:cubicBezTo>
                    <a:cubicBezTo>
                      <a:pt x="531" y="800"/>
                      <a:pt x="539" y="444"/>
                      <a:pt x="640" y="292"/>
                    </a:cubicBezTo>
                    <a:cubicBezTo>
                      <a:pt x="741" y="140"/>
                      <a:pt x="883" y="40"/>
                      <a:pt x="1032" y="20"/>
                    </a:cubicBezTo>
                    <a:cubicBezTo>
                      <a:pt x="1181" y="0"/>
                      <a:pt x="1364" y="75"/>
                      <a:pt x="1536" y="172"/>
                    </a:cubicBezTo>
                    <a:cubicBezTo>
                      <a:pt x="1708" y="269"/>
                      <a:pt x="1920" y="476"/>
                      <a:pt x="2064" y="604"/>
                    </a:cubicBezTo>
                    <a:cubicBezTo>
                      <a:pt x="2208" y="732"/>
                      <a:pt x="2231" y="860"/>
                      <a:pt x="2400" y="940"/>
                    </a:cubicBezTo>
                    <a:cubicBezTo>
                      <a:pt x="2569" y="1020"/>
                      <a:pt x="2939" y="1054"/>
                      <a:pt x="3080" y="1084"/>
                    </a:cubicBezTo>
                  </a:path>
                </a:pathLst>
              </a:custGeom>
              <a:noFill/>
              <a:ln w="9525" cap="flat" cmpd="sng">
                <a:solidFill>
                  <a:schemeClr val="folHlink"/>
                </a:solidFill>
                <a:prstDash val="solid"/>
                <a:round/>
                <a:headEnd type="none" w="med" len="med"/>
                <a:tailEnd type="none" w="med" len="med"/>
              </a:ln>
              <a:effectLst/>
            </p:spPr>
            <p:txBody>
              <a:bodyPr wrap="none" anchor="ctr"/>
              <a:lstStyle/>
              <a:p>
                <a:endParaRPr lang="en-US"/>
              </a:p>
            </p:txBody>
          </p:sp>
        </p:grpSp>
        <p:pic>
          <p:nvPicPr>
            <p:cNvPr id="23601" name="Picture 49" descr="Topbanx"/>
            <p:cNvPicPr>
              <a:picLocks noChangeAspect="1" noChangeArrowheads="1"/>
            </p:cNvPicPr>
            <p:nvPr/>
          </p:nvPicPr>
          <p:blipFill>
            <a:blip r:embed="rId13" cstate="print">
              <a:clrChange>
                <a:clrFrom>
                  <a:srgbClr val="33CC99"/>
                </a:clrFrom>
                <a:clrTo>
                  <a:srgbClr val="33CC99">
                    <a:alpha val="0"/>
                  </a:srgbClr>
                </a:clrTo>
              </a:clrChange>
            </a:blip>
            <a:srcRect l="31929" t="5319" b="4256"/>
            <a:stretch>
              <a:fillRect/>
            </a:stretch>
          </p:blipFill>
          <p:spPr bwMode="auto">
            <a:xfrm>
              <a:off x="0" y="0"/>
              <a:ext cx="325" cy="4320"/>
            </a:xfrm>
            <a:prstGeom prst="rect">
              <a:avLst/>
            </a:prstGeom>
            <a:noFill/>
          </p:spPr>
        </p:pic>
        <p:grpSp>
          <p:nvGrpSpPr>
            <p:cNvPr id="23596" name="Group 44"/>
            <p:cNvGrpSpPr>
              <a:grpSpLocks/>
            </p:cNvGrpSpPr>
            <p:nvPr/>
          </p:nvGrpSpPr>
          <p:grpSpPr bwMode="auto">
            <a:xfrm>
              <a:off x="144" y="960"/>
              <a:ext cx="1056" cy="288"/>
              <a:chOff x="48" y="960"/>
              <a:chExt cx="1056" cy="288"/>
            </a:xfrm>
          </p:grpSpPr>
          <p:sp>
            <p:nvSpPr>
              <p:cNvPr id="23593" name="Line 41"/>
              <p:cNvSpPr>
                <a:spLocks noChangeShapeType="1"/>
              </p:cNvSpPr>
              <p:nvPr userDrawn="1"/>
            </p:nvSpPr>
            <p:spPr bwMode="ltGray">
              <a:xfrm>
                <a:off x="48" y="1008"/>
                <a:ext cx="1056" cy="0"/>
              </a:xfrm>
              <a:prstGeom prst="line">
                <a:avLst/>
              </a:prstGeom>
              <a:noFill/>
              <a:ln w="9525">
                <a:solidFill>
                  <a:schemeClr val="tx1"/>
                </a:solidFill>
                <a:round/>
                <a:headEnd/>
                <a:tailEnd type="stealth" w="med" len="lg"/>
              </a:ln>
              <a:effectLst/>
            </p:spPr>
            <p:txBody>
              <a:bodyPr wrap="none" anchor="ctr"/>
              <a:lstStyle/>
              <a:p>
                <a:endParaRPr lang="en-US"/>
              </a:p>
            </p:txBody>
          </p:sp>
          <p:sp>
            <p:nvSpPr>
              <p:cNvPr id="23594" name="Line 42"/>
              <p:cNvSpPr>
                <a:spLocks noChangeShapeType="1"/>
              </p:cNvSpPr>
              <p:nvPr userDrawn="1"/>
            </p:nvSpPr>
            <p:spPr bwMode="ltGray">
              <a:xfrm>
                <a:off x="144" y="1008"/>
                <a:ext cx="240" cy="240"/>
              </a:xfrm>
              <a:prstGeom prst="line">
                <a:avLst/>
              </a:prstGeom>
              <a:noFill/>
              <a:ln w="9525">
                <a:solidFill>
                  <a:schemeClr val="tx1"/>
                </a:solidFill>
                <a:round/>
                <a:headEnd/>
                <a:tailEnd type="stealth" w="sm" len="lg"/>
              </a:ln>
              <a:effectLst/>
            </p:spPr>
            <p:txBody>
              <a:bodyPr wrap="none" anchor="ctr"/>
              <a:lstStyle/>
              <a:p>
                <a:endParaRPr lang="en-US"/>
              </a:p>
            </p:txBody>
          </p:sp>
          <p:sp>
            <p:nvSpPr>
              <p:cNvPr id="23595" name="Oval 43"/>
              <p:cNvSpPr>
                <a:spLocks noChangeArrowheads="1"/>
              </p:cNvSpPr>
              <p:nvPr userDrawn="1"/>
            </p:nvSpPr>
            <p:spPr bwMode="ltGray">
              <a:xfrm>
                <a:off x="96" y="960"/>
                <a:ext cx="117" cy="117"/>
              </a:xfrm>
              <a:prstGeom prst="ellipse">
                <a:avLst/>
              </a:prstGeom>
              <a:noFill/>
              <a:ln w="9525">
                <a:solidFill>
                  <a:schemeClr val="tx1"/>
                </a:solidFill>
                <a:round/>
                <a:headEnd/>
                <a:tailEnd/>
              </a:ln>
              <a:effectLst/>
            </p:spPr>
            <p:txBody>
              <a:bodyPr wrap="none" anchor="ctr"/>
              <a:lstStyle/>
              <a:p>
                <a:endParaRPr lang="en-US"/>
              </a:p>
            </p:txBody>
          </p:sp>
        </p:grpSp>
      </p:grpSp>
      <p:sp>
        <p:nvSpPr>
          <p:cNvPr id="23572" name="Rectangle 20"/>
          <p:cNvSpPr>
            <a:spLocks noGrp="1" noChangeArrowheads="1"/>
          </p:cNvSpPr>
          <p:nvPr>
            <p:ph type="title"/>
          </p:nvPr>
        </p:nvSpPr>
        <p:spPr bwMode="auto">
          <a:xfrm>
            <a:off x="685800" y="3810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73" name="Rectangle 21"/>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74" name="Rectangle 22"/>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i="1"/>
            </a:lvl1pPr>
          </a:lstStyle>
          <a:p>
            <a:endParaRPr lang="en-US"/>
          </a:p>
        </p:txBody>
      </p:sp>
      <p:sp>
        <p:nvSpPr>
          <p:cNvPr id="23575" name="Rectangle 23"/>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i="1"/>
            </a:lvl1pPr>
          </a:lstStyle>
          <a:p>
            <a:endParaRPr lang="en-US"/>
          </a:p>
        </p:txBody>
      </p:sp>
      <p:sp>
        <p:nvSpPr>
          <p:cNvPr id="23576" name="Rectangle 24"/>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i="1"/>
            </a:lvl1pPr>
          </a:lstStyle>
          <a:p>
            <a:fld id="{79A8CA87-C607-44F6-BA52-BB442AB43421}"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Narrow" pitchFamily="34" charset="0"/>
        </a:defRPr>
      </a:lvl2pPr>
      <a:lvl3pPr algn="l" rtl="0" eaLnBrk="1" fontAlgn="base" hangingPunct="1">
        <a:spcBef>
          <a:spcPct val="0"/>
        </a:spcBef>
        <a:spcAft>
          <a:spcPct val="0"/>
        </a:spcAft>
        <a:defRPr sz="4400">
          <a:solidFill>
            <a:schemeClr val="tx2"/>
          </a:solidFill>
          <a:latin typeface="Arial Narrow" pitchFamily="34" charset="0"/>
        </a:defRPr>
      </a:lvl3pPr>
      <a:lvl4pPr algn="l" rtl="0" eaLnBrk="1" fontAlgn="base" hangingPunct="1">
        <a:spcBef>
          <a:spcPct val="0"/>
        </a:spcBef>
        <a:spcAft>
          <a:spcPct val="0"/>
        </a:spcAft>
        <a:defRPr sz="4400">
          <a:solidFill>
            <a:schemeClr val="tx2"/>
          </a:solidFill>
          <a:latin typeface="Arial Narrow" pitchFamily="34" charset="0"/>
        </a:defRPr>
      </a:lvl4pPr>
      <a:lvl5pPr algn="l" rtl="0" eaLnBrk="1" fontAlgn="base" hangingPunct="1">
        <a:spcBef>
          <a:spcPct val="0"/>
        </a:spcBef>
        <a:spcAft>
          <a:spcPct val="0"/>
        </a:spcAft>
        <a:defRPr sz="4400">
          <a:solidFill>
            <a:schemeClr val="tx2"/>
          </a:solidFill>
          <a:latin typeface="Arial Narrow" pitchFamily="34" charset="0"/>
        </a:defRPr>
      </a:lvl5pPr>
      <a:lvl6pPr marL="457200" algn="l" rtl="0" eaLnBrk="1" fontAlgn="base" hangingPunct="1">
        <a:spcBef>
          <a:spcPct val="0"/>
        </a:spcBef>
        <a:spcAft>
          <a:spcPct val="0"/>
        </a:spcAft>
        <a:defRPr sz="4400">
          <a:solidFill>
            <a:schemeClr val="tx2"/>
          </a:solidFill>
          <a:latin typeface="Arial Narrow" pitchFamily="34" charset="0"/>
        </a:defRPr>
      </a:lvl6pPr>
      <a:lvl7pPr marL="914400" algn="l" rtl="0" eaLnBrk="1" fontAlgn="base" hangingPunct="1">
        <a:spcBef>
          <a:spcPct val="0"/>
        </a:spcBef>
        <a:spcAft>
          <a:spcPct val="0"/>
        </a:spcAft>
        <a:defRPr sz="4400">
          <a:solidFill>
            <a:schemeClr val="tx2"/>
          </a:solidFill>
          <a:latin typeface="Arial Narrow" pitchFamily="34" charset="0"/>
        </a:defRPr>
      </a:lvl7pPr>
      <a:lvl8pPr marL="1371600" algn="l" rtl="0" eaLnBrk="1" fontAlgn="base" hangingPunct="1">
        <a:spcBef>
          <a:spcPct val="0"/>
        </a:spcBef>
        <a:spcAft>
          <a:spcPct val="0"/>
        </a:spcAft>
        <a:defRPr sz="4400">
          <a:solidFill>
            <a:schemeClr val="tx2"/>
          </a:solidFill>
          <a:latin typeface="Arial Narrow" pitchFamily="34" charset="0"/>
        </a:defRPr>
      </a:lvl8pPr>
      <a:lvl9pPr marL="1828800" algn="l" rtl="0" eaLnBrk="1" fontAlgn="base" hangingPunct="1">
        <a:spcBef>
          <a:spcPct val="0"/>
        </a:spcBef>
        <a:spcAft>
          <a:spcPct val="0"/>
        </a:spcAft>
        <a:defRPr sz="4400">
          <a:solidFill>
            <a:schemeClr val="tx2"/>
          </a:solidFill>
          <a:latin typeface="Arial Narrow" pitchFamily="34" charset="0"/>
        </a:defRPr>
      </a:lvl9pPr>
    </p:titleStyle>
    <p:bodyStyle>
      <a:lvl1pPr marL="342900" indent="-342900" algn="l" rtl="0" eaLnBrk="1" fontAlgn="base" hangingPunct="1">
        <a:spcBef>
          <a:spcPct val="20000"/>
        </a:spcBef>
        <a:spcAft>
          <a:spcPct val="0"/>
        </a:spcAft>
        <a:buClr>
          <a:schemeClr val="accent2"/>
        </a:buClr>
        <a:buSzPct val="80000"/>
        <a:buFont typeface="Wingdings" pitchFamily="2" charset="2"/>
        <a:buBlip>
          <a:blip r:embed="rId14"/>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SzPct val="75000"/>
        <a:buFont typeface="Wingdings" pitchFamily="2" charset="2"/>
        <a:buBlip>
          <a:blip r:embed="rId15"/>
        </a:buBlip>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60000"/>
        <a:buFont typeface="Wingdings" pitchFamily="2" charset="2"/>
        <a:buChar char="l"/>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gi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0"/>
            <a:ext cx="7772400" cy="1143000"/>
          </a:xfrm>
        </p:spPr>
        <p:txBody>
          <a:bodyPr/>
          <a:lstStyle/>
          <a:p>
            <a:r>
              <a:rPr lang="en-US" b="1" dirty="0" smtClean="0">
                <a:latin typeface="Times New Roman" pitchFamily="18" charset="0"/>
                <a:cs typeface="Times New Roman" pitchFamily="18" charset="0"/>
              </a:rPr>
              <a:t>Greenhouse Gas Emissions for Refrigerant Choices in Room Air Conditioner Units </a:t>
            </a:r>
            <a:r>
              <a:rPr lang="en-US" dirty="0" smtClean="0"/>
              <a:t/>
            </a:r>
            <a:br>
              <a:rPr lang="en-US" dirty="0" smtClean="0"/>
            </a:br>
            <a:r>
              <a:rPr lang="en-US" dirty="0" smtClean="0"/>
              <a:t> </a:t>
            </a:r>
            <a:endParaRPr lang="en-US" dirty="0"/>
          </a:p>
        </p:txBody>
      </p:sp>
      <p:sp>
        <p:nvSpPr>
          <p:cNvPr id="3" name="Subtitle 2"/>
          <p:cNvSpPr>
            <a:spLocks noGrp="1"/>
          </p:cNvSpPr>
          <p:nvPr>
            <p:ph type="subTitle" idx="1"/>
          </p:nvPr>
        </p:nvSpPr>
        <p:spPr>
          <a:xfrm>
            <a:off x="457200" y="3581400"/>
            <a:ext cx="8305800" cy="1752600"/>
          </a:xfrm>
        </p:spPr>
        <p:txBody>
          <a:bodyPr/>
          <a:lstStyle/>
          <a:p>
            <a:r>
              <a:rPr lang="en-US" dirty="0" smtClean="0">
                <a:latin typeface="Times New Roman" pitchFamily="18" charset="0"/>
                <a:cs typeface="Times New Roman" pitchFamily="18" charset="0"/>
              </a:rPr>
              <a:t>Michael Galka and Dr. Paul Blowers</a:t>
            </a:r>
          </a:p>
          <a:p>
            <a:r>
              <a:rPr lang="en-US" dirty="0" smtClean="0">
                <a:latin typeface="Times New Roman" pitchFamily="18" charset="0"/>
                <a:cs typeface="Times New Roman" pitchFamily="18" charset="0"/>
              </a:rPr>
              <a:t>The University of Arizona</a:t>
            </a:r>
          </a:p>
          <a:p>
            <a:r>
              <a:rPr lang="en-US" dirty="0" smtClean="0">
                <a:latin typeface="Times New Roman" pitchFamily="18" charset="0"/>
                <a:cs typeface="Times New Roman" pitchFamily="18" charset="0"/>
              </a:rPr>
              <a:t>NASA Space Grant Internship Program</a:t>
            </a:r>
          </a:p>
          <a:p>
            <a:r>
              <a:rPr lang="en-US" dirty="0" smtClean="0">
                <a:latin typeface="Times New Roman" pitchFamily="18" charset="0"/>
                <a:cs typeface="Times New Roman" pitchFamily="18" charset="0"/>
              </a:rPr>
              <a:t>Fall 2011-Spring 2012</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Calculating Results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990600"/>
            <a:ext cx="5257800" cy="4114800"/>
          </a:xfrm>
        </p:spPr>
        <p:txBody>
          <a:bodyPr/>
          <a:lstStyle/>
          <a:p>
            <a:pPr>
              <a:buNone/>
            </a:pPr>
            <a:endParaRPr lang="en-US" dirty="0" smtClean="0"/>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Model in Excel</a:t>
            </a:r>
          </a:p>
          <a:p>
            <a:r>
              <a:rPr lang="en-US" dirty="0" smtClean="0">
                <a:latin typeface="Times New Roman" pitchFamily="18" charset="0"/>
                <a:cs typeface="Times New Roman" pitchFamily="18" charset="0"/>
              </a:rPr>
              <a:t>Visual basic programming</a:t>
            </a:r>
          </a:p>
          <a:p>
            <a:r>
              <a:rPr lang="en-US" dirty="0" smtClean="0">
                <a:latin typeface="Times New Roman" pitchFamily="18" charset="0"/>
                <a:cs typeface="Times New Roman" pitchFamily="18" charset="0"/>
              </a:rPr>
              <a:t>First and Second Laws of Thermodynamics </a:t>
            </a:r>
          </a:p>
          <a:p>
            <a:r>
              <a:rPr lang="en-US" dirty="0" smtClean="0">
                <a:latin typeface="Times New Roman" pitchFamily="18" charset="0"/>
                <a:cs typeface="Times New Roman" pitchFamily="18" charset="0"/>
              </a:rPr>
              <a:t>Energy and Heat Balances</a:t>
            </a:r>
          </a:p>
          <a:p>
            <a:r>
              <a:rPr lang="en-US" dirty="0" smtClean="0">
                <a:latin typeface="Times New Roman" pitchFamily="18" charset="0"/>
                <a:cs typeface="Times New Roman" pitchFamily="18" charset="0"/>
              </a:rPr>
              <a:t>Sensitivity Analysis </a:t>
            </a:r>
          </a:p>
        </p:txBody>
      </p:sp>
      <p:pic>
        <p:nvPicPr>
          <p:cNvPr id="4" name="Content Placeholder 3" descr="Carbon footprint.jpg"/>
          <p:cNvPicPr>
            <a:picLocks noChangeAspect="1"/>
          </p:cNvPicPr>
          <p:nvPr/>
        </p:nvPicPr>
        <p:blipFill>
          <a:blip r:embed="rId3" cstate="print"/>
          <a:stretch>
            <a:fillRect/>
          </a:stretch>
        </p:blipFill>
        <p:spPr>
          <a:xfrm>
            <a:off x="5943600" y="2438400"/>
            <a:ext cx="2505075" cy="181927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Resulting Numbers of Emissions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a:xfrm>
            <a:off x="609600" y="1676400"/>
            <a:ext cx="7772400" cy="4953000"/>
          </a:xfrm>
        </p:spPr>
        <p:txBody>
          <a:bodyPr/>
          <a:lstStyle/>
          <a:p>
            <a:r>
              <a:rPr lang="en-US" dirty="0" smtClean="0"/>
              <a:t>R-22  (Standard)</a:t>
            </a:r>
          </a:p>
          <a:p>
            <a:pPr lvl="1">
              <a:tabLst>
                <a:tab pos="4630738" algn="l"/>
              </a:tabLst>
            </a:pPr>
            <a:r>
              <a:rPr lang="en-US" dirty="0" smtClean="0"/>
              <a:t>1,160 kg CO</a:t>
            </a:r>
            <a:r>
              <a:rPr lang="en-US" baseline="-25000" dirty="0" smtClean="0"/>
              <a:t>2</a:t>
            </a:r>
            <a:r>
              <a:rPr lang="en-US" dirty="0" smtClean="0"/>
              <a:t>-equivalent / year per unit</a:t>
            </a:r>
          </a:p>
          <a:p>
            <a:pPr lvl="1">
              <a:tabLst>
                <a:tab pos="4630738" algn="l"/>
              </a:tabLst>
            </a:pPr>
            <a:r>
              <a:rPr lang="en-US" dirty="0" smtClean="0"/>
              <a:t>30.03 metric tons CO</a:t>
            </a:r>
            <a:r>
              <a:rPr lang="en-US" baseline="-25000" dirty="0" smtClean="0"/>
              <a:t>2</a:t>
            </a:r>
            <a:r>
              <a:rPr lang="en-US" dirty="0" smtClean="0"/>
              <a:t>-equivalent / year in U.S.</a:t>
            </a:r>
          </a:p>
          <a:p>
            <a:pPr>
              <a:tabLst>
                <a:tab pos="4630738" algn="l"/>
              </a:tabLst>
            </a:pPr>
            <a:r>
              <a:rPr lang="en-US" dirty="0" smtClean="0"/>
              <a:t>HFE-143m</a:t>
            </a:r>
          </a:p>
          <a:p>
            <a:pPr lvl="1">
              <a:tabLst>
                <a:tab pos="4630738" algn="l"/>
              </a:tabLst>
            </a:pPr>
            <a:r>
              <a:rPr lang="en-US" dirty="0" smtClean="0"/>
              <a:t>1,260 kg CO</a:t>
            </a:r>
            <a:r>
              <a:rPr lang="en-US" baseline="-25000" dirty="0" smtClean="0"/>
              <a:t>2</a:t>
            </a:r>
            <a:r>
              <a:rPr lang="en-US" dirty="0" smtClean="0"/>
              <a:t>-equivalent / year per unit</a:t>
            </a:r>
          </a:p>
          <a:p>
            <a:pPr lvl="1">
              <a:tabLst>
                <a:tab pos="4630738" algn="l"/>
              </a:tabLst>
            </a:pPr>
            <a:r>
              <a:rPr lang="en-US" dirty="0" smtClean="0"/>
              <a:t>32.62 metric tons CO</a:t>
            </a:r>
            <a:r>
              <a:rPr lang="en-US" baseline="-25000" dirty="0" smtClean="0"/>
              <a:t>2</a:t>
            </a:r>
            <a:r>
              <a:rPr lang="en-US" dirty="0" smtClean="0"/>
              <a:t>-equivalent / year in U.S.</a:t>
            </a:r>
          </a:p>
          <a:p>
            <a:pPr>
              <a:tabLst>
                <a:tab pos="4630738" algn="l"/>
              </a:tabLst>
            </a:pPr>
            <a:r>
              <a:rPr lang="en-US" dirty="0" smtClean="0"/>
              <a:t>NH</a:t>
            </a:r>
            <a:r>
              <a:rPr lang="en-US" baseline="-25000" dirty="0" smtClean="0"/>
              <a:t>3  </a:t>
            </a:r>
            <a:r>
              <a:rPr lang="en-US" dirty="0" smtClean="0"/>
              <a:t> (Ammonia)</a:t>
            </a:r>
          </a:p>
          <a:p>
            <a:pPr lvl="1">
              <a:tabLst>
                <a:tab pos="4630738" algn="l"/>
              </a:tabLst>
            </a:pPr>
            <a:r>
              <a:rPr lang="en-US" dirty="0" smtClean="0"/>
              <a:t>1,070 kg CO</a:t>
            </a:r>
            <a:r>
              <a:rPr lang="en-US" baseline="-25000" dirty="0" smtClean="0"/>
              <a:t>2</a:t>
            </a:r>
            <a:r>
              <a:rPr lang="en-US" dirty="0" smtClean="0"/>
              <a:t>-equivalent / year per unit</a:t>
            </a:r>
          </a:p>
          <a:p>
            <a:pPr lvl="1">
              <a:tabLst>
                <a:tab pos="4630738" algn="l"/>
              </a:tabLst>
            </a:pPr>
            <a:r>
              <a:rPr lang="en-US" dirty="0" smtClean="0"/>
              <a:t>27.72 metric tons CO</a:t>
            </a:r>
            <a:r>
              <a:rPr lang="en-US" baseline="-25000" dirty="0" smtClean="0"/>
              <a:t>2</a:t>
            </a:r>
            <a:r>
              <a:rPr lang="en-US" dirty="0" smtClean="0"/>
              <a:t>-equivalent / year in U.S.</a:t>
            </a:r>
            <a:endParaRPr lang="en-US" dirty="0"/>
          </a:p>
          <a:p>
            <a:pPr lvl="1">
              <a:tabLst>
                <a:tab pos="4630738" algn="l"/>
              </a:tabLst>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 calcmode="lin" valueType="num">
                                      <p:cBhvr additive="base">
                                        <p:cTn id="1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additive="base">
                                        <p:cTn id="2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 calcmode="lin" valueType="num">
                                      <p:cBhvr additive="base">
                                        <p:cTn id="3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anim calcmode="lin" valueType="num">
                                      <p:cBhvr additive="base">
                                        <p:cTn id="3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additive="base">
                                        <p:cTn id="43"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Trends and Sensitivity Analysis</a:t>
            </a:r>
            <a:endParaRPr lang="en-US" dirty="0">
              <a:latin typeface="Times New Roman" pitchFamily="18" charset="0"/>
              <a:cs typeface="Times New Roman" pitchFamily="18" charset="0"/>
            </a:endParaRPr>
          </a:p>
        </p:txBody>
      </p:sp>
      <p:sp>
        <p:nvSpPr>
          <p:cNvPr id="8" name="Content Placeholder 7"/>
          <p:cNvSpPr>
            <a:spLocks noGrp="1"/>
          </p:cNvSpPr>
          <p:nvPr>
            <p:ph idx="1"/>
          </p:nvPr>
        </p:nvSpPr>
        <p:spPr>
          <a:xfrm>
            <a:off x="457200" y="2286000"/>
            <a:ext cx="8458200" cy="3733800"/>
          </a:xfrm>
        </p:spPr>
        <p:txBody>
          <a:bodyPr/>
          <a:lstStyle/>
          <a:p>
            <a:r>
              <a:rPr lang="en-US" sz="2800" dirty="0" smtClean="0">
                <a:latin typeface="Times New Roman" pitchFamily="18" charset="0"/>
                <a:cs typeface="Times New Roman" pitchFamily="18" charset="0"/>
              </a:rPr>
              <a:t>Emissions increase as ambient temperature increases.</a:t>
            </a:r>
          </a:p>
          <a:p>
            <a:r>
              <a:rPr lang="en-US" sz="2800" dirty="0" smtClean="0">
                <a:latin typeface="Times New Roman" pitchFamily="18" charset="0"/>
                <a:cs typeface="Times New Roman" pitchFamily="18" charset="0"/>
              </a:rPr>
              <a:t>Emissions increase at thermostat temperature settings decrease.</a:t>
            </a:r>
          </a:p>
          <a:p>
            <a:r>
              <a:rPr lang="en-US" sz="2800" dirty="0" smtClean="0">
                <a:latin typeface="Times New Roman" pitchFamily="18" charset="0"/>
                <a:cs typeface="Times New Roman" pitchFamily="18" charset="0"/>
              </a:rPr>
              <a:t>As refrigerant emissions  during disposal of equipment increase R-22, R-134a, and HFE-143m are undesirable.</a:t>
            </a:r>
          </a:p>
          <a:p>
            <a:r>
              <a:rPr lang="en-US" sz="2800" dirty="0" smtClean="0">
                <a:latin typeface="Times New Roman" pitchFamily="18" charset="0"/>
                <a:cs typeface="Times New Roman" pitchFamily="18" charset="0"/>
              </a:rPr>
              <a:t>Improving compressor and line transmission efficiencies decrease emissions using all refrigerants.</a:t>
            </a:r>
          </a:p>
          <a:p>
            <a:pPr>
              <a:buNone/>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Sensitivity analysis</a:t>
            </a:r>
            <a:endParaRPr lang="en-US"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cstate="print"/>
          <a:srcRect l="35652" t="50430" r="12174"/>
          <a:stretch>
            <a:fillRect/>
          </a:stretch>
        </p:blipFill>
        <p:spPr bwMode="auto">
          <a:xfrm>
            <a:off x="838200" y="1752600"/>
            <a:ext cx="7874000" cy="472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dirty="0" smtClean="0">
                <a:latin typeface="Times New Roman" pitchFamily="18" charset="0"/>
                <a:cs typeface="Times New Roman" pitchFamily="18" charset="0"/>
              </a:rPr>
              <a:t>Conclusion of Study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533400" y="1828800"/>
            <a:ext cx="8382000" cy="4114800"/>
          </a:xfrm>
        </p:spPr>
        <p:txBody>
          <a:bodyPr/>
          <a:lstStyle/>
          <a:p>
            <a:r>
              <a:rPr lang="en-US" dirty="0" smtClean="0">
                <a:latin typeface="Times New Roman" pitchFamily="18" charset="0"/>
                <a:cs typeface="Times New Roman" pitchFamily="18" charset="0"/>
              </a:rPr>
              <a:t>Dimethyl ether, ammonia, propane, R-152a, and HFE-152a produce lower emissions than currently used refrigerants R-22 and R-134a.</a:t>
            </a:r>
          </a:p>
          <a:p>
            <a:r>
              <a:rPr lang="en-US" dirty="0" smtClean="0">
                <a:latin typeface="Times New Roman" pitchFamily="18" charset="0"/>
                <a:cs typeface="Times New Roman" pitchFamily="18" charset="0"/>
              </a:rPr>
              <a:t>HFE-143m produces nearly identical emissions as R-22</a:t>
            </a:r>
          </a:p>
          <a:p>
            <a:r>
              <a:rPr lang="en-US" dirty="0" smtClean="0">
                <a:latin typeface="Times New Roman" pitchFamily="18" charset="0"/>
                <a:cs typeface="Times New Roman" pitchFamily="18" charset="0"/>
              </a:rPr>
              <a:t>More emissions stem from warmer climates and lower thermostat settings.</a:t>
            </a: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Additional Considerations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1676400"/>
            <a:ext cx="7772400" cy="4114800"/>
          </a:xfrm>
        </p:spPr>
        <p:txBody>
          <a:bodyPr/>
          <a:lstStyle/>
          <a:p>
            <a:r>
              <a:rPr lang="en-US" dirty="0" smtClean="0">
                <a:latin typeface="Times New Roman" pitchFamily="18" charset="0"/>
                <a:cs typeface="Times New Roman" pitchFamily="18" charset="0"/>
              </a:rPr>
              <a:t>Others to be considered are:</a:t>
            </a:r>
          </a:p>
          <a:p>
            <a:pPr lvl="1"/>
            <a:r>
              <a:rPr lang="en-US" dirty="0" smtClean="0">
                <a:latin typeface="Times New Roman" pitchFamily="18" charset="0"/>
                <a:cs typeface="Times New Roman" pitchFamily="18" charset="0"/>
              </a:rPr>
              <a:t>New refrigerants being created in industry</a:t>
            </a:r>
          </a:p>
          <a:p>
            <a:pPr lvl="1"/>
            <a:r>
              <a:rPr lang="en-US" dirty="0" smtClean="0">
                <a:latin typeface="Times New Roman" pitchFamily="18" charset="0"/>
                <a:cs typeface="Times New Roman" pitchFamily="18" charset="0"/>
              </a:rPr>
              <a:t>Policies regarding air conditioning settings in southwest U.S.</a:t>
            </a:r>
          </a:p>
          <a:p>
            <a:pPr lvl="1"/>
            <a:r>
              <a:rPr lang="en-US" dirty="0" smtClean="0">
                <a:latin typeface="Times New Roman" pitchFamily="18" charset="0"/>
                <a:cs typeface="Times New Roman" pitchFamily="18" charset="0"/>
              </a:rPr>
              <a:t>Other more sustainable energy sources to meet high electricity needs of U.S.</a:t>
            </a:r>
          </a:p>
          <a:p>
            <a:pPr lvl="1"/>
            <a:r>
              <a:rPr lang="en-US" dirty="0" smtClean="0">
                <a:solidFill>
                  <a:srgbClr val="00B0F0"/>
                </a:solidFill>
                <a:latin typeface="Times New Roman" pitchFamily="18" charset="0"/>
                <a:cs typeface="Times New Roman" pitchFamily="18" charset="0"/>
              </a:rPr>
              <a:t>Environmental impact of recovery and reclamation processes for refrigerants</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001000" cy="1143000"/>
          </a:xfrm>
        </p:spPr>
        <p:txBody>
          <a:bodyPr/>
          <a:lstStyle/>
          <a:p>
            <a:r>
              <a:rPr lang="en-US" dirty="0" smtClean="0">
                <a:latin typeface="Times New Roman" pitchFamily="18" charset="0"/>
                <a:cs typeface="Times New Roman" pitchFamily="18" charset="0"/>
              </a:rPr>
              <a:t>Acknowledgments	</a:t>
            </a:r>
            <a:r>
              <a:rPr lang="en-US" dirty="0" smtClean="0"/>
              <a:t>			</a:t>
            </a:r>
            <a:endParaRPr lang="en-US" dirty="0"/>
          </a:p>
        </p:txBody>
      </p:sp>
      <p:sp>
        <p:nvSpPr>
          <p:cNvPr id="3" name="Content Placeholder 2"/>
          <p:cNvSpPr>
            <a:spLocks noGrp="1"/>
          </p:cNvSpPr>
          <p:nvPr>
            <p:ph idx="1"/>
          </p:nvPr>
        </p:nvSpPr>
        <p:spPr>
          <a:xfrm>
            <a:off x="685800" y="1524000"/>
            <a:ext cx="5867400" cy="4114800"/>
          </a:xfrm>
        </p:spPr>
        <p:txBody>
          <a:bodyPr/>
          <a:lstStyle/>
          <a:p>
            <a:pPr>
              <a:buNone/>
            </a:pP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NASA Space Grant Internship Program </a:t>
            </a:r>
          </a:p>
          <a:p>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Paul Blowers, PhD</a:t>
            </a:r>
          </a:p>
          <a:p>
            <a:pPr>
              <a:buNone/>
            </a:pPr>
            <a:endParaRPr lang="en-US" sz="4400" dirty="0" smtClean="0">
              <a:latin typeface="Times New Roman" pitchFamily="18" charset="0"/>
              <a:cs typeface="Times New Roman" pitchFamily="18" charset="0"/>
            </a:endParaRPr>
          </a:p>
          <a:p>
            <a:endParaRPr lang="en-US" sz="4400" dirty="0" smtClean="0">
              <a:latin typeface="Times New Roman" pitchFamily="18" charset="0"/>
              <a:cs typeface="Times New Roman" pitchFamily="18" charset="0"/>
            </a:endParaRPr>
          </a:p>
          <a:p>
            <a:pPr>
              <a:buNone/>
            </a:pPr>
            <a:endParaRPr lang="en-US" sz="4400" dirty="0"/>
          </a:p>
        </p:txBody>
      </p:sp>
      <p:pic>
        <p:nvPicPr>
          <p:cNvPr id="4" name="Content Placeholder 6" descr="Arizona Space Grant.jpg"/>
          <p:cNvPicPr>
            <a:picLocks noChangeAspect="1"/>
          </p:cNvPicPr>
          <p:nvPr/>
        </p:nvPicPr>
        <p:blipFill>
          <a:blip r:embed="rId3" cstate="print"/>
          <a:stretch>
            <a:fillRect/>
          </a:stretch>
        </p:blipFill>
        <p:spPr bwMode="auto">
          <a:xfrm>
            <a:off x="6477000" y="3886200"/>
            <a:ext cx="1714500" cy="2286000"/>
          </a:xfrm>
          <a:prstGeom prst="rect">
            <a:avLst/>
          </a:prstGeom>
          <a:noFill/>
          <a:ln w="9525">
            <a:noFill/>
            <a:miter lim="800000"/>
            <a:headEnd/>
            <a:tailEnd/>
          </a:ln>
          <a:effectLst/>
        </p:spPr>
      </p:pic>
      <p:pic>
        <p:nvPicPr>
          <p:cNvPr id="5" name="Content Placeholder 5" descr="NASA_logo.GIF"/>
          <p:cNvPicPr>
            <a:picLocks noChangeAspect="1"/>
          </p:cNvPicPr>
          <p:nvPr/>
        </p:nvPicPr>
        <p:blipFill>
          <a:blip r:embed="rId4" cstate="print"/>
          <a:stretch>
            <a:fillRect/>
          </a:stretch>
        </p:blipFill>
        <p:spPr>
          <a:xfrm>
            <a:off x="6096000" y="1219200"/>
            <a:ext cx="2590800" cy="231279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smtClean="0">
                <a:latin typeface="Times New Roman" pitchFamily="18" charset="0"/>
                <a:cs typeface="Times New Roman" pitchFamily="18" charset="0"/>
              </a:rPr>
              <a:t>Questions???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4400" dirty="0" smtClean="0">
                <a:latin typeface="Times New Roman" pitchFamily="18" charset="0"/>
                <a:cs typeface="Times New Roman" pitchFamily="18" charset="0"/>
              </a:rPr>
              <a:t>Michael Galka</a:t>
            </a:r>
          </a:p>
          <a:p>
            <a:r>
              <a:rPr lang="en-US" sz="4400" dirty="0" smtClean="0">
                <a:latin typeface="Times New Roman" pitchFamily="18" charset="0"/>
                <a:cs typeface="Times New Roman" pitchFamily="18" charset="0"/>
              </a:rPr>
              <a:t>mgalka@email.arizona.edu</a:t>
            </a:r>
            <a:endParaRPr lang="en-US"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143000"/>
          </a:xfrm>
        </p:spPr>
        <p:txBody>
          <a:bodyPr/>
          <a:lstStyle/>
          <a:p>
            <a:r>
              <a:rPr lang="en-US" dirty="0" smtClean="0">
                <a:latin typeface="Times New Roman" pitchFamily="18" charset="0"/>
                <a:cs typeface="Times New Roman" pitchFamily="18" charset="0"/>
              </a:rPr>
              <a:t>Introduction-Room Air Conditioners</a:t>
            </a:r>
            <a:endParaRPr lang="en-US" dirty="0">
              <a:latin typeface="Times New Roman" pitchFamily="18" charset="0"/>
              <a:cs typeface="Times New Roman" pitchFamily="18" charset="0"/>
            </a:endParaRPr>
          </a:p>
        </p:txBody>
      </p:sp>
      <p:sp>
        <p:nvSpPr>
          <p:cNvPr id="4" name="Content Placeholder 3"/>
          <p:cNvSpPr>
            <a:spLocks noGrp="1"/>
          </p:cNvSpPr>
          <p:nvPr>
            <p:ph sz="half" idx="1"/>
          </p:nvPr>
        </p:nvSpPr>
        <p:spPr/>
        <p:txBody>
          <a:bodyPr/>
          <a:lstStyle/>
          <a:p>
            <a:r>
              <a:rPr lang="en-US" dirty="0" smtClean="0">
                <a:latin typeface="Times New Roman" pitchFamily="18" charset="0"/>
                <a:cs typeface="Times New Roman" pitchFamily="18" charset="0"/>
              </a:rPr>
              <a:t>Air conditioner</a:t>
            </a:r>
          </a:p>
          <a:p>
            <a:pPr lvl="1"/>
            <a:r>
              <a:rPr lang="en-US" dirty="0" smtClean="0">
                <a:latin typeface="Times New Roman" pitchFamily="18" charset="0"/>
                <a:cs typeface="Times New Roman" pitchFamily="18" charset="0"/>
              </a:rPr>
              <a:t>Compressor</a:t>
            </a:r>
          </a:p>
          <a:p>
            <a:pPr lvl="1"/>
            <a:r>
              <a:rPr lang="en-US" dirty="0" smtClean="0">
                <a:latin typeface="Times New Roman" pitchFamily="18" charset="0"/>
                <a:cs typeface="Times New Roman" pitchFamily="18" charset="0"/>
              </a:rPr>
              <a:t>Condenser</a:t>
            </a:r>
          </a:p>
          <a:p>
            <a:pPr lvl="1"/>
            <a:r>
              <a:rPr lang="en-US" dirty="0" smtClean="0">
                <a:latin typeface="Times New Roman" pitchFamily="18" charset="0"/>
                <a:cs typeface="Times New Roman" pitchFamily="18" charset="0"/>
              </a:rPr>
              <a:t>Evaporator</a:t>
            </a:r>
          </a:p>
          <a:p>
            <a:pPr lvl="1"/>
            <a:r>
              <a:rPr lang="en-US" dirty="0" smtClean="0">
                <a:latin typeface="Times New Roman" pitchFamily="18" charset="0"/>
                <a:cs typeface="Times New Roman" pitchFamily="18" charset="0"/>
              </a:rPr>
              <a:t>Expansion Valve</a:t>
            </a:r>
          </a:p>
          <a:p>
            <a:pPr lvl="1"/>
            <a:r>
              <a:rPr lang="en-US" dirty="0" smtClean="0">
                <a:latin typeface="Times New Roman" pitchFamily="18" charset="0"/>
                <a:cs typeface="Times New Roman" pitchFamily="18" charset="0"/>
              </a:rPr>
              <a:t>2 fans</a:t>
            </a:r>
          </a:p>
          <a:p>
            <a:r>
              <a:rPr lang="en-US" dirty="0" smtClean="0">
                <a:latin typeface="Times New Roman" pitchFamily="18" charset="0"/>
                <a:cs typeface="Times New Roman" pitchFamily="18" charset="0"/>
              </a:rPr>
              <a:t>2 tons (24,000 Btu) cooling</a:t>
            </a:r>
          </a:p>
        </p:txBody>
      </p:sp>
      <p:pic>
        <p:nvPicPr>
          <p:cNvPr id="8" name="Content Placeholder 5" descr="window air conditioner.jpg"/>
          <p:cNvPicPr>
            <a:picLocks noGrp="1" noChangeAspect="1"/>
          </p:cNvPicPr>
          <p:nvPr>
            <p:ph sz="half" idx="2"/>
          </p:nvPr>
        </p:nvPicPr>
        <p:blipFill>
          <a:blip r:embed="rId3" cstate="print"/>
          <a:stretch>
            <a:fillRect/>
          </a:stretch>
        </p:blipFill>
        <p:spPr>
          <a:xfrm>
            <a:off x="4572001" y="1905000"/>
            <a:ext cx="3962400" cy="410143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RACs in the U.S.</a:t>
            </a:r>
            <a:endParaRPr lang="en-US" dirty="0">
              <a:latin typeface="Times New Roman" pitchFamily="18" charset="0"/>
              <a:cs typeface="Times New Roman" pitchFamily="18" charset="0"/>
            </a:endParaRPr>
          </a:p>
        </p:txBody>
      </p:sp>
      <p:sp>
        <p:nvSpPr>
          <p:cNvPr id="3" name="Content Placeholder 2"/>
          <p:cNvSpPr>
            <a:spLocks noGrp="1"/>
          </p:cNvSpPr>
          <p:nvPr>
            <p:ph sz="half" idx="1"/>
          </p:nvPr>
        </p:nvSpPr>
        <p:spPr>
          <a:xfrm>
            <a:off x="609600" y="1600200"/>
            <a:ext cx="4876800" cy="5029200"/>
          </a:xfrm>
        </p:spPr>
        <p:txBody>
          <a:bodyPr/>
          <a:lstStyle/>
          <a:p>
            <a:r>
              <a:rPr lang="en-US" dirty="0" smtClean="0">
                <a:latin typeface="Times New Roman" pitchFamily="18" charset="0"/>
                <a:cs typeface="Times New Roman" pitchFamily="18" charset="0"/>
              </a:rPr>
              <a:t>AC ownership information from EIA in 2009</a:t>
            </a:r>
          </a:p>
          <a:p>
            <a:r>
              <a:rPr lang="en-US" dirty="0" smtClean="0">
                <a:latin typeface="Times New Roman" pitchFamily="18" charset="0"/>
                <a:cs typeface="Times New Roman" pitchFamily="18" charset="0"/>
              </a:rPr>
              <a:t>25.9 million homes with at least 1 RAC unit</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Total comes to 23% of all U.S. households have at least one RAC</a:t>
            </a:r>
          </a:p>
          <a:p>
            <a:r>
              <a:rPr lang="en-US" dirty="0" smtClean="0">
                <a:latin typeface="Times New Roman" pitchFamily="18" charset="0"/>
                <a:cs typeface="Times New Roman" pitchFamily="18" charset="0"/>
              </a:rPr>
              <a:t>RAC ownership and use is likely to increase as the standards of living rise worldwide</a:t>
            </a:r>
          </a:p>
        </p:txBody>
      </p:sp>
      <p:pic>
        <p:nvPicPr>
          <p:cNvPr id="5" name="Content Placeholder 4" descr="images.jpg"/>
          <p:cNvPicPr>
            <a:picLocks noGrp="1" noChangeAspect="1"/>
          </p:cNvPicPr>
          <p:nvPr>
            <p:ph sz="half" idx="2"/>
          </p:nvPr>
        </p:nvPicPr>
        <p:blipFill>
          <a:blip r:embed="rId3" cstate="print"/>
          <a:stretch>
            <a:fillRect/>
          </a:stretch>
        </p:blipFill>
        <p:spPr>
          <a:xfrm>
            <a:off x="5257800" y="1828800"/>
            <a:ext cx="3431381" cy="2514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History of Refrigerants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1752600"/>
            <a:ext cx="7772400" cy="4724400"/>
          </a:xfrm>
        </p:spPr>
        <p:txBody>
          <a:bodyPr/>
          <a:lstStyle/>
          <a:p>
            <a:r>
              <a:rPr lang="en-US" sz="2800" dirty="0" smtClean="0">
                <a:latin typeface="Times New Roman" pitchFamily="18" charset="0"/>
                <a:cs typeface="Times New Roman" pitchFamily="18" charset="0"/>
              </a:rPr>
              <a:t>Some of the first refrigerants included </a:t>
            </a:r>
          </a:p>
          <a:p>
            <a:pPr lvl="1"/>
            <a:r>
              <a:rPr lang="en-US" sz="2000" dirty="0" smtClean="0">
                <a:latin typeface="Times New Roman" pitchFamily="18" charset="0"/>
                <a:cs typeface="Times New Roman" pitchFamily="18" charset="0"/>
              </a:rPr>
              <a:t>Ammonia (toxic)</a:t>
            </a:r>
          </a:p>
          <a:p>
            <a:pPr lvl="1"/>
            <a:r>
              <a:rPr lang="en-US" sz="2000" dirty="0" smtClean="0">
                <a:latin typeface="Times New Roman" pitchFamily="18" charset="0"/>
                <a:cs typeface="Times New Roman" pitchFamily="18" charset="0"/>
              </a:rPr>
              <a:t>HCs such as propane (flammable)</a:t>
            </a:r>
          </a:p>
          <a:p>
            <a:r>
              <a:rPr lang="en-US" sz="2800" dirty="0" smtClean="0">
                <a:latin typeface="Times New Roman" pitchFamily="18" charset="0"/>
                <a:cs typeface="Times New Roman" pitchFamily="18" charset="0"/>
              </a:rPr>
              <a:t>CFCs synthesized in 1930s</a:t>
            </a:r>
          </a:p>
          <a:p>
            <a:pPr lvl="1"/>
            <a:r>
              <a:rPr lang="en-US" sz="2000" dirty="0" smtClean="0">
                <a:latin typeface="Times New Roman" pitchFamily="18" charset="0"/>
                <a:cs typeface="Times New Roman" pitchFamily="18" charset="0"/>
              </a:rPr>
              <a:t>Replaced use of HCs</a:t>
            </a:r>
          </a:p>
          <a:p>
            <a:pPr lvl="1"/>
            <a:r>
              <a:rPr lang="en-US" sz="2000" dirty="0" smtClean="0">
                <a:latin typeface="Times New Roman" pitchFamily="18" charset="0"/>
                <a:cs typeface="Times New Roman" pitchFamily="18" charset="0"/>
              </a:rPr>
              <a:t>R-12  (ODP=1, GWP=10900)</a:t>
            </a:r>
          </a:p>
          <a:p>
            <a:pPr lvl="1"/>
            <a:r>
              <a:rPr lang="en-US" sz="2000" dirty="0" smtClean="0">
                <a:latin typeface="Times New Roman" pitchFamily="18" charset="0"/>
                <a:cs typeface="Times New Roman" pitchFamily="18" charset="0"/>
              </a:rPr>
              <a:t>Montreal Protocol banned production (1987)</a:t>
            </a:r>
          </a:p>
          <a:p>
            <a:r>
              <a:rPr lang="en-US" sz="2800" dirty="0" smtClean="0">
                <a:latin typeface="Times New Roman" pitchFamily="18" charset="0"/>
                <a:cs typeface="Times New Roman" pitchFamily="18" charset="0"/>
              </a:rPr>
              <a:t>HCFCs synthesized in 1980s</a:t>
            </a:r>
          </a:p>
          <a:p>
            <a:pPr lvl="1"/>
            <a:r>
              <a:rPr lang="en-US" sz="2000" dirty="0" smtClean="0">
                <a:latin typeface="Times New Roman" pitchFamily="18" charset="0"/>
                <a:cs typeface="Times New Roman" pitchFamily="18" charset="0"/>
              </a:rPr>
              <a:t>Replacing CFCs</a:t>
            </a:r>
          </a:p>
          <a:p>
            <a:pPr lvl="1"/>
            <a:r>
              <a:rPr lang="en-US" sz="2000" dirty="0" smtClean="0">
                <a:latin typeface="Times New Roman" pitchFamily="18" charset="0"/>
                <a:cs typeface="Times New Roman" pitchFamily="18" charset="0"/>
              </a:rPr>
              <a:t>R-22 (ODP=0.06, GWP=1810)</a:t>
            </a:r>
          </a:p>
          <a:p>
            <a:pPr lvl="1"/>
            <a:r>
              <a:rPr lang="en-US" sz="2000" dirty="0" smtClean="0">
                <a:latin typeface="Times New Roman" pitchFamily="18" charset="0"/>
                <a:cs typeface="Times New Roman" pitchFamily="18" charset="0"/>
              </a:rPr>
              <a:t>Montreal Protocol banned production (1992)</a:t>
            </a:r>
          </a:p>
          <a:p>
            <a:endParaRPr 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Today’s Refrigerant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85800" y="1676400"/>
            <a:ext cx="5334000" cy="3505200"/>
          </a:xfrm>
        </p:spPr>
        <p:txBody>
          <a:bodyPr/>
          <a:lstStyle/>
          <a:p>
            <a:r>
              <a:rPr lang="en-US" dirty="0" smtClean="0">
                <a:latin typeface="Times New Roman" pitchFamily="18" charset="0"/>
                <a:cs typeface="Times New Roman" pitchFamily="18" charset="0"/>
              </a:rPr>
              <a:t>HFCs synthesized as replacement for HCFCs</a:t>
            </a:r>
          </a:p>
          <a:p>
            <a:pPr lvl="1"/>
            <a:r>
              <a:rPr lang="en-US" dirty="0" smtClean="0">
                <a:latin typeface="Times New Roman" pitchFamily="18" charset="0"/>
                <a:cs typeface="Times New Roman" pitchFamily="18" charset="0"/>
              </a:rPr>
              <a:t>R-134a</a:t>
            </a:r>
          </a:p>
          <a:p>
            <a:pPr lvl="1"/>
            <a:r>
              <a:rPr lang="en-US" dirty="0" smtClean="0">
                <a:latin typeface="Times New Roman" pitchFamily="18" charset="0"/>
                <a:cs typeface="Times New Roman" pitchFamily="18" charset="0"/>
              </a:rPr>
              <a:t>Commonly used in air conditioners</a:t>
            </a:r>
          </a:p>
          <a:p>
            <a:pPr lvl="1"/>
            <a:r>
              <a:rPr lang="en-US" dirty="0" smtClean="0">
                <a:latin typeface="Times New Roman" pitchFamily="18" charset="0"/>
                <a:cs typeface="Times New Roman" pitchFamily="18" charset="0"/>
              </a:rPr>
              <a:t>ODP=0, GWP=1600</a:t>
            </a:r>
          </a:p>
          <a:p>
            <a:pPr lvl="1"/>
            <a:r>
              <a:rPr lang="en-US" dirty="0" smtClean="0">
                <a:latin typeface="Times New Roman" pitchFamily="18" charset="0"/>
                <a:cs typeface="Times New Roman" pitchFamily="18" charset="0"/>
              </a:rPr>
              <a:t>Emissions continually increasing since </a:t>
            </a:r>
            <a:r>
              <a:rPr lang="en-US" dirty="0" smtClean="0">
                <a:latin typeface="Times New Roman" pitchFamily="18" charset="0"/>
                <a:cs typeface="Times New Roman" pitchFamily="18" charset="0"/>
              </a:rPr>
              <a:t>1990</a:t>
            </a:r>
            <a:endParaRPr lang="en-US" dirty="0">
              <a:cs typeface="Times New Roman" pitchFamily="18" charset="0"/>
            </a:endParaRPr>
          </a:p>
          <a:p>
            <a:pPr lvl="1"/>
            <a:r>
              <a:rPr lang="en-US" dirty="0" smtClean="0">
                <a:latin typeface="Times New Roman" pitchFamily="18" charset="0"/>
                <a:cs typeface="Times New Roman" pitchFamily="18" charset="0"/>
              </a:rPr>
              <a:t>Little regulation by Clean Air Act</a:t>
            </a:r>
            <a:endParaRPr lang="en-US" dirty="0" smtClean="0">
              <a:latin typeface="Times New Roman" pitchFamily="18" charset="0"/>
              <a:cs typeface="Times New Roman" pitchFamily="18" charset="0"/>
            </a:endParaRPr>
          </a:p>
        </p:txBody>
      </p:sp>
      <p:pic>
        <p:nvPicPr>
          <p:cNvPr id="6" name="Content Placeholder 4" descr="Refrigerant R134a.jpg"/>
          <p:cNvPicPr>
            <a:picLocks noChangeAspect="1"/>
          </p:cNvPicPr>
          <p:nvPr/>
        </p:nvPicPr>
        <p:blipFill>
          <a:blip r:embed="rId3" cstate="print"/>
          <a:stretch>
            <a:fillRect/>
          </a:stretch>
        </p:blipFill>
        <p:spPr bwMode="auto">
          <a:xfrm>
            <a:off x="5638800" y="1752600"/>
            <a:ext cx="2895600" cy="34468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descr="Emissions of high GWP gases.jpg"/>
          <p:cNvPicPr>
            <a:picLocks noChangeAspect="1"/>
          </p:cNvPicPr>
          <p:nvPr/>
        </p:nvPicPr>
        <p:blipFill>
          <a:blip r:embed="rId3" cstate="print"/>
          <a:stretch>
            <a:fillRect/>
          </a:stretch>
        </p:blipFill>
        <p:spPr>
          <a:xfrm>
            <a:off x="1143000" y="1066800"/>
            <a:ext cx="7167681" cy="51054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latin typeface="Times New Roman" pitchFamily="18" charset="0"/>
                <a:cs typeface="Times New Roman" pitchFamily="18" charset="0"/>
              </a:rPr>
              <a:t>Possible Refrigerant of the Future</a:t>
            </a:r>
            <a:endParaRPr lang="en-US" dirty="0">
              <a:latin typeface="Times New Roman" pitchFamily="18" charset="0"/>
              <a:cs typeface="Times New Roman" pitchFamily="18" charset="0"/>
            </a:endParaRPr>
          </a:p>
        </p:txBody>
      </p:sp>
      <p:sp>
        <p:nvSpPr>
          <p:cNvPr id="6" name="Content Placeholder 5"/>
          <p:cNvSpPr>
            <a:spLocks noGrp="1"/>
          </p:cNvSpPr>
          <p:nvPr>
            <p:ph idx="1"/>
          </p:nvPr>
        </p:nvSpPr>
        <p:spPr/>
        <p:txBody>
          <a:bodyPr/>
          <a:lstStyle/>
          <a:p>
            <a:r>
              <a:rPr lang="en-US" dirty="0" smtClean="0">
                <a:latin typeface="Times New Roman" pitchFamily="18" charset="0"/>
                <a:cs typeface="Times New Roman" pitchFamily="18" charset="0"/>
              </a:rPr>
              <a:t>Hydrofluoroethers (HFE)</a:t>
            </a:r>
          </a:p>
          <a:p>
            <a:pPr lvl="1"/>
            <a:r>
              <a:rPr lang="en-US" dirty="0" smtClean="0">
                <a:latin typeface="Times New Roman" pitchFamily="18" charset="0"/>
                <a:cs typeface="Times New Roman" pitchFamily="18" charset="0"/>
              </a:rPr>
              <a:t>Not regulated due to low GWP and atmospheric lifetime</a:t>
            </a:r>
          </a:p>
          <a:p>
            <a:pPr lvl="1"/>
            <a:r>
              <a:rPr lang="en-US" dirty="0" smtClean="0">
                <a:latin typeface="Times New Roman" pitchFamily="18" charset="0"/>
                <a:cs typeface="Times New Roman" pitchFamily="18" charset="0"/>
              </a:rPr>
              <a:t>Increased patents issued for various applications in recent years</a:t>
            </a:r>
          </a:p>
          <a:p>
            <a:pPr lvl="1"/>
            <a:r>
              <a:rPr lang="en-US" dirty="0" smtClean="0">
                <a:latin typeface="Times New Roman" pitchFamily="18" charset="0"/>
                <a:cs typeface="Times New Roman" pitchFamily="18" charset="0"/>
              </a:rPr>
              <a:t>Similar properties to current refrigerants in refrigeration</a:t>
            </a:r>
          </a:p>
          <a:p>
            <a:pPr lvl="1"/>
            <a:r>
              <a:rPr lang="en-US" dirty="0" smtClean="0">
                <a:latin typeface="Times New Roman" pitchFamily="18" charset="0"/>
                <a:cs typeface="Times New Roman" pitchFamily="18" charset="0"/>
              </a:rPr>
              <a:t>If HFCs fall subject to regulation HFEs could be next in line to replace them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Some Refrigerants Tested</a:t>
            </a:r>
            <a:endParaRPr lang="en-US" dirty="0">
              <a:latin typeface="Times New Roman" pitchFamily="18" charset="0"/>
              <a:cs typeface="Times New Roman" pitchFamily="18" charset="0"/>
            </a:endParaRPr>
          </a:p>
        </p:txBody>
      </p:sp>
      <p:sp>
        <p:nvSpPr>
          <p:cNvPr id="3" name="Content Placeholder 2"/>
          <p:cNvSpPr>
            <a:spLocks noGrp="1"/>
          </p:cNvSpPr>
          <p:nvPr>
            <p:ph sz="half" idx="1"/>
          </p:nvPr>
        </p:nvSpPr>
        <p:spPr>
          <a:xfrm>
            <a:off x="304800" y="1981200"/>
            <a:ext cx="6858000" cy="3962400"/>
          </a:xfrm>
        </p:spPr>
        <p:txBody>
          <a:bodyPr/>
          <a:lstStyle/>
          <a:p>
            <a:pPr lvl="1">
              <a:buFont typeface="Arial" pitchFamily="34" charset="0"/>
              <a:buChar char="•"/>
            </a:pPr>
            <a:r>
              <a:rPr lang="en-US" dirty="0" smtClean="0">
                <a:latin typeface="Times New Roman" pitchFamily="18" charset="0"/>
                <a:cs typeface="Times New Roman" pitchFamily="18" charset="0"/>
              </a:rPr>
              <a:t>Ammonia (</a:t>
            </a:r>
            <a:r>
              <a:rPr lang="en-US" dirty="0" smtClean="0">
                <a:latin typeface="Times New Roman"/>
                <a:cs typeface="Times New Roman"/>
              </a:rPr>
              <a:t>NH</a:t>
            </a:r>
            <a:r>
              <a:rPr lang="en-US" baseline="-25000" dirty="0" smtClean="0">
                <a:latin typeface="Times New Roman"/>
                <a:cs typeface="Times New Roman"/>
              </a:rPr>
              <a:t>3</a:t>
            </a:r>
            <a:r>
              <a:rPr lang="en-US" dirty="0" smtClean="0">
                <a:latin typeface="Times New Roman" pitchFamily="18" charset="0"/>
                <a:cs typeface="Times New Roman" pitchFamily="18" charset="0"/>
              </a:rPr>
              <a:t>)</a:t>
            </a:r>
          </a:p>
          <a:p>
            <a:pPr lvl="1">
              <a:buFont typeface="Arial" pitchFamily="34" charset="0"/>
              <a:buChar char="•"/>
            </a:pPr>
            <a:r>
              <a:rPr lang="en-US" dirty="0" smtClean="0">
                <a:latin typeface="Times New Roman" pitchFamily="18" charset="0"/>
                <a:cs typeface="Times New Roman" pitchFamily="18" charset="0"/>
              </a:rPr>
              <a:t>Propane (</a:t>
            </a:r>
            <a:r>
              <a:rPr lang="en-US" dirty="0" smtClean="0">
                <a:latin typeface="Times New Roman"/>
                <a:cs typeface="Times New Roman"/>
              </a:rPr>
              <a:t>C</a:t>
            </a:r>
            <a:r>
              <a:rPr lang="en-US" baseline="-25000" dirty="0" smtClean="0">
                <a:latin typeface="Times New Roman"/>
                <a:cs typeface="Times New Roman"/>
              </a:rPr>
              <a:t>3</a:t>
            </a:r>
            <a:r>
              <a:rPr lang="en-US" dirty="0" smtClean="0">
                <a:latin typeface="Times New Roman"/>
                <a:cs typeface="Times New Roman"/>
              </a:rPr>
              <a:t>H</a:t>
            </a:r>
            <a:r>
              <a:rPr lang="en-US" baseline="-25000" dirty="0" smtClean="0">
                <a:latin typeface="Times New Roman"/>
                <a:cs typeface="Times New Roman"/>
              </a:rPr>
              <a:t>8</a:t>
            </a:r>
            <a:r>
              <a:rPr lang="en-US" dirty="0" smtClean="0">
                <a:latin typeface="Calibri"/>
                <a:cs typeface="Times New Roman"/>
              </a:rPr>
              <a:t>)</a:t>
            </a: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Dimethyl Ether (</a:t>
            </a:r>
            <a:r>
              <a:rPr lang="en-US" dirty="0" smtClean="0">
                <a:latin typeface="Times New Roman"/>
                <a:cs typeface="Times New Roman"/>
              </a:rPr>
              <a:t>CH</a:t>
            </a:r>
            <a:r>
              <a:rPr lang="en-US" baseline="-25000" dirty="0" smtClean="0">
                <a:latin typeface="Times New Roman"/>
                <a:cs typeface="Times New Roman"/>
              </a:rPr>
              <a:t>3</a:t>
            </a:r>
            <a:r>
              <a:rPr lang="en-US" dirty="0" smtClean="0">
                <a:latin typeface="Times New Roman"/>
                <a:cs typeface="Times New Roman"/>
              </a:rPr>
              <a:t>OCH</a:t>
            </a:r>
            <a:r>
              <a:rPr lang="en-US" baseline="-25000" dirty="0" smtClean="0">
                <a:latin typeface="Times New Roman"/>
                <a:cs typeface="Times New Roman"/>
              </a:rPr>
              <a:t>3</a:t>
            </a:r>
            <a:r>
              <a:rPr lang="en-US" dirty="0" smtClean="0">
                <a:latin typeface="Calibri"/>
                <a:cs typeface="Times New Roman"/>
              </a:rPr>
              <a:t>)</a:t>
            </a: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R-22 (</a:t>
            </a:r>
            <a:r>
              <a:rPr lang="en-US" dirty="0" smtClean="0">
                <a:latin typeface="Times New Roman"/>
                <a:cs typeface="Times New Roman"/>
              </a:rPr>
              <a:t>CHClF</a:t>
            </a:r>
            <a:r>
              <a:rPr lang="en-US" baseline="-25000" dirty="0" smtClean="0">
                <a:latin typeface="Times New Roman"/>
                <a:cs typeface="Times New Roman"/>
              </a:rPr>
              <a:t>2 </a:t>
            </a:r>
            <a:r>
              <a:rPr lang="en-US" dirty="0" smtClean="0">
                <a:latin typeface="Times New Roman"/>
                <a:cs typeface="Times New Roman"/>
              </a:rPr>
              <a:t>)</a:t>
            </a: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R-134a (</a:t>
            </a:r>
            <a:r>
              <a:rPr lang="en-US" dirty="0" smtClean="0">
                <a:latin typeface="Times New Roman"/>
                <a:cs typeface="Times New Roman"/>
              </a:rPr>
              <a:t>C</a:t>
            </a:r>
            <a:r>
              <a:rPr lang="en-US" baseline="-25000" dirty="0" smtClean="0">
                <a:latin typeface="Times New Roman"/>
                <a:cs typeface="Times New Roman"/>
              </a:rPr>
              <a:t>2</a:t>
            </a:r>
            <a:r>
              <a:rPr lang="en-US" dirty="0" smtClean="0">
                <a:latin typeface="Times New Roman"/>
                <a:cs typeface="Times New Roman"/>
              </a:rPr>
              <a:t>H</a:t>
            </a:r>
            <a:r>
              <a:rPr lang="en-US" baseline="-25000" dirty="0" smtClean="0">
                <a:latin typeface="Times New Roman"/>
                <a:cs typeface="Times New Roman"/>
              </a:rPr>
              <a:t>2</a:t>
            </a:r>
            <a:r>
              <a:rPr lang="en-US" dirty="0" smtClean="0">
                <a:latin typeface="Times New Roman"/>
                <a:cs typeface="Times New Roman"/>
              </a:rPr>
              <a:t>F</a:t>
            </a:r>
            <a:r>
              <a:rPr lang="en-US" baseline="-25000" dirty="0" smtClean="0">
                <a:latin typeface="Times New Roman"/>
                <a:cs typeface="Times New Roman"/>
              </a:rPr>
              <a:t>4</a:t>
            </a:r>
            <a:r>
              <a:rPr lang="en-US" dirty="0" smtClean="0">
                <a:latin typeface="Times New Roman"/>
                <a:cs typeface="Times New Roman"/>
              </a:rPr>
              <a:t>)</a:t>
            </a: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HFE-152a (</a:t>
            </a:r>
            <a:r>
              <a:rPr lang="en-US" dirty="0" smtClean="0">
                <a:latin typeface="Times New Roman"/>
                <a:cs typeface="Times New Roman"/>
              </a:rPr>
              <a:t>CF</a:t>
            </a:r>
            <a:r>
              <a:rPr lang="en-US" baseline="-25000" dirty="0" smtClean="0">
                <a:latin typeface="Times New Roman"/>
                <a:cs typeface="Times New Roman"/>
              </a:rPr>
              <a:t>2 </a:t>
            </a:r>
            <a:r>
              <a:rPr lang="en-US" dirty="0" smtClean="0">
                <a:latin typeface="Times New Roman"/>
                <a:cs typeface="Times New Roman"/>
              </a:rPr>
              <a:t>HOCH</a:t>
            </a:r>
            <a:r>
              <a:rPr lang="en-US" baseline="-25000" dirty="0" smtClean="0">
                <a:latin typeface="Times New Roman"/>
                <a:cs typeface="Times New Roman"/>
              </a:rPr>
              <a:t>3</a:t>
            </a:r>
            <a:r>
              <a:rPr lang="en-US" dirty="0" smtClean="0">
                <a:latin typeface="Calibri"/>
                <a:cs typeface="Times New Roman"/>
              </a:rPr>
              <a:t>)</a:t>
            </a: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HFE-143m (</a:t>
            </a:r>
            <a:r>
              <a:rPr lang="en-US" dirty="0" smtClean="0">
                <a:latin typeface="Times New Roman"/>
                <a:cs typeface="Times New Roman"/>
              </a:rPr>
              <a:t>CF</a:t>
            </a:r>
            <a:r>
              <a:rPr lang="en-US" baseline="-25000" dirty="0" smtClean="0">
                <a:latin typeface="Times New Roman"/>
                <a:cs typeface="Times New Roman"/>
              </a:rPr>
              <a:t>3</a:t>
            </a:r>
            <a:r>
              <a:rPr lang="en-US" dirty="0" smtClean="0">
                <a:latin typeface="Times New Roman"/>
                <a:cs typeface="Times New Roman"/>
              </a:rPr>
              <a:t>OCH</a:t>
            </a:r>
            <a:r>
              <a:rPr lang="en-US" baseline="-25000" dirty="0" smtClean="0">
                <a:latin typeface="Times New Roman"/>
                <a:cs typeface="Times New Roman"/>
              </a:rPr>
              <a:t>3</a:t>
            </a:r>
            <a:r>
              <a:rPr lang="en-US" dirty="0" smtClean="0">
                <a:latin typeface="Calibri"/>
                <a:cs typeface="Times New Roman"/>
              </a:rPr>
              <a:t>)</a:t>
            </a:r>
            <a:endParaRPr lang="en-US" dirty="0" smtClean="0">
              <a:latin typeface="Times New Roman" pitchFamily="18" charset="0"/>
              <a:cs typeface="Times New Roman" pitchFamily="18" charset="0"/>
            </a:endParaRPr>
          </a:p>
          <a:p>
            <a:pPr lvl="1">
              <a:buFont typeface="Arial" pitchFamily="34" charset="0"/>
              <a:buChar char="•"/>
            </a:pPr>
            <a:endParaRPr lang="en-US"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Total of 18 refrigerants examined in the study</a:t>
            </a:r>
            <a:r>
              <a:rPr lang="en-US" dirty="0" smtClean="0">
                <a:solidFill>
                  <a:schemeClr val="tx2"/>
                </a:solidFill>
                <a:latin typeface="Times New Roman" pitchFamily="18" charset="0"/>
                <a:cs typeface="Times New Roman" pitchFamily="18" charset="0"/>
              </a:rPr>
              <a:t>.</a:t>
            </a:r>
            <a:endParaRPr lang="en-US" dirty="0" smtClean="0"/>
          </a:p>
          <a:p>
            <a:endParaRPr lang="en-US" dirty="0" smtClean="0"/>
          </a:p>
        </p:txBody>
      </p:sp>
      <p:pic>
        <p:nvPicPr>
          <p:cNvPr id="5" name="Content Placeholder 4" descr="refrigerants.jpg"/>
          <p:cNvPicPr>
            <a:picLocks noGrp="1" noChangeAspect="1"/>
          </p:cNvPicPr>
          <p:nvPr>
            <p:ph sz="half" idx="2"/>
          </p:nvPr>
        </p:nvPicPr>
        <p:blipFill>
          <a:blip r:embed="rId3" cstate="print"/>
          <a:stretch>
            <a:fillRect/>
          </a:stretch>
        </p:blipFill>
        <p:spPr>
          <a:xfrm>
            <a:off x="4648200" y="1981200"/>
            <a:ext cx="3945048" cy="3200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0"/>
            <a:ext cx="8991600" cy="1143000"/>
          </a:xfrm>
        </p:spPr>
        <p:txBody>
          <a:bodyPr/>
          <a:lstStyle/>
          <a:p>
            <a:pPr algn="ctr"/>
            <a:r>
              <a:rPr lang="en-US" sz="4000" dirty="0" smtClean="0">
                <a:latin typeface="Times New Roman" pitchFamily="18" charset="0"/>
                <a:cs typeface="Times New Roman" pitchFamily="18" charset="0"/>
              </a:rPr>
              <a:t>Vapor Compression Refrigeration Cycle</a:t>
            </a:r>
            <a:endParaRPr lang="en-US" sz="4000" dirty="0">
              <a:latin typeface="Times New Roman" pitchFamily="18" charset="0"/>
              <a:cs typeface="Times New Roman" pitchFamily="18" charset="0"/>
            </a:endParaRPr>
          </a:p>
        </p:txBody>
      </p:sp>
      <p:pic>
        <p:nvPicPr>
          <p:cNvPr id="1029" name="Picture 5"/>
          <p:cNvPicPr>
            <a:picLocks noChangeAspect="1" noChangeArrowheads="1"/>
          </p:cNvPicPr>
          <p:nvPr/>
        </p:nvPicPr>
        <p:blipFill>
          <a:blip r:embed="rId3" cstate="print"/>
          <a:srcRect l="13031" t="28000" r="41250" b="25800"/>
          <a:stretch>
            <a:fillRect/>
          </a:stretch>
        </p:blipFill>
        <p:spPr bwMode="auto">
          <a:xfrm>
            <a:off x="0" y="1082842"/>
            <a:ext cx="9144000" cy="57751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S001069089">
  <a:themeElements>
    <a:clrScheme name="Office Theme 1">
      <a:dk1>
        <a:srgbClr val="000000"/>
      </a:dk1>
      <a:lt1>
        <a:srgbClr val="EAEAEA"/>
      </a:lt1>
      <a:dk2>
        <a:srgbClr val="3A585A"/>
      </a:dk2>
      <a:lt2>
        <a:srgbClr val="FFFFCC"/>
      </a:lt2>
      <a:accent1>
        <a:srgbClr val="499EAF"/>
      </a:accent1>
      <a:accent2>
        <a:srgbClr val="589465"/>
      </a:accent2>
      <a:accent3>
        <a:srgbClr val="AEB4B5"/>
      </a:accent3>
      <a:accent4>
        <a:srgbClr val="C8C8C8"/>
      </a:accent4>
      <a:accent5>
        <a:srgbClr val="B1CCD4"/>
      </a:accent5>
      <a:accent6>
        <a:srgbClr val="4F865B"/>
      </a:accent6>
      <a:hlink>
        <a:srgbClr val="A19269"/>
      </a:hlink>
      <a:folHlink>
        <a:srgbClr val="376D6C"/>
      </a:folHlink>
    </a:clrScheme>
    <a:fontScheme name="Office Them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Office Theme 1">
        <a:dk1>
          <a:srgbClr val="000000"/>
        </a:dk1>
        <a:lt1>
          <a:srgbClr val="EAEAEA"/>
        </a:lt1>
        <a:dk2>
          <a:srgbClr val="3A585A"/>
        </a:dk2>
        <a:lt2>
          <a:srgbClr val="FFFFCC"/>
        </a:lt2>
        <a:accent1>
          <a:srgbClr val="499EAF"/>
        </a:accent1>
        <a:accent2>
          <a:srgbClr val="589465"/>
        </a:accent2>
        <a:accent3>
          <a:srgbClr val="AEB4B5"/>
        </a:accent3>
        <a:accent4>
          <a:srgbClr val="C8C8C8"/>
        </a:accent4>
        <a:accent5>
          <a:srgbClr val="B1CCD4"/>
        </a:accent5>
        <a:accent6>
          <a:srgbClr val="4F865B"/>
        </a:accent6>
        <a:hlink>
          <a:srgbClr val="A19269"/>
        </a:hlink>
        <a:folHlink>
          <a:srgbClr val="376D6C"/>
        </a:folHlink>
      </a:clrScheme>
      <a:clrMap bg1="dk2" tx1="lt1" bg2="dk1" tx2="lt2" accent1="accent1" accent2="accent2" accent3="accent3" accent4="accent4" accent5="accent5" accent6="accent6" hlink="hlink" folHlink="folHlink"/>
    </a:extraClrScheme>
    <a:extraClrScheme>
      <a:clrScheme name="Office Theme 2">
        <a:dk1>
          <a:srgbClr val="00172E"/>
        </a:dk1>
        <a:lt1>
          <a:srgbClr val="FFFFFF"/>
        </a:lt1>
        <a:dk2>
          <a:srgbClr val="003366"/>
        </a:dk2>
        <a:lt2>
          <a:srgbClr val="B2B2B2"/>
        </a:lt2>
        <a:accent1>
          <a:srgbClr val="91C6D1"/>
        </a:accent1>
        <a:accent2>
          <a:srgbClr val="54959C"/>
        </a:accent2>
        <a:accent3>
          <a:srgbClr val="FFFFFF"/>
        </a:accent3>
        <a:accent4>
          <a:srgbClr val="001226"/>
        </a:accent4>
        <a:accent5>
          <a:srgbClr val="C7DFE5"/>
        </a:accent5>
        <a:accent6>
          <a:srgbClr val="4B878D"/>
        </a:accent6>
        <a:hlink>
          <a:srgbClr val="B3A785"/>
        </a:hlink>
        <a:folHlink>
          <a:srgbClr val="D6E9EE"/>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333333"/>
        </a:dk2>
        <a:lt2>
          <a:srgbClr val="FFFFFF"/>
        </a:lt2>
        <a:accent1>
          <a:srgbClr val="B2B2B2"/>
        </a:accent1>
        <a:accent2>
          <a:srgbClr val="808080"/>
        </a:accent2>
        <a:accent3>
          <a:srgbClr val="FFFFFF"/>
        </a:accent3>
        <a:accent4>
          <a:srgbClr val="000000"/>
        </a:accent4>
        <a:accent5>
          <a:srgbClr val="D5D5D5"/>
        </a:accent5>
        <a:accent6>
          <a:srgbClr val="737373"/>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Office Theme 4">
        <a:dk1>
          <a:srgbClr val="333333"/>
        </a:dk1>
        <a:lt1>
          <a:srgbClr val="C0D7D8"/>
        </a:lt1>
        <a:dk2>
          <a:srgbClr val="223C3E"/>
        </a:dk2>
        <a:lt2>
          <a:srgbClr val="809EA2"/>
        </a:lt2>
        <a:accent1>
          <a:srgbClr val="FFFFCC"/>
        </a:accent1>
        <a:accent2>
          <a:srgbClr val="B2B2B2"/>
        </a:accent2>
        <a:accent3>
          <a:srgbClr val="DCE8E9"/>
        </a:accent3>
        <a:accent4>
          <a:srgbClr val="2A2A2A"/>
        </a:accent4>
        <a:accent5>
          <a:srgbClr val="FFFFE2"/>
        </a:accent5>
        <a:accent6>
          <a:srgbClr val="A1A1A1"/>
        </a:accent6>
        <a:hlink>
          <a:srgbClr val="A98FA9"/>
        </a:hlink>
        <a:folHlink>
          <a:srgbClr val="E3ECE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OOFile" ma:contentTypeID="0x0101006025706CF4CD034688BEBAE97A2E701D020200C3831ACA17D8814887A164412888521E" ma:contentTypeVersion="7" ma:contentTypeDescription="Create a new document." ma:contentTypeScope="" ma:versionID="ed1fea5d08807278759d338940aa9e8f">
  <xsd:schema xmlns:xsd="http://www.w3.org/2001/XMLSchema" xmlns:xs="http://www.w3.org/2001/XMLSchema" xmlns:p="http://schemas.microsoft.com/office/2006/metadata/properties" xmlns:ns2="145c5697-5eb5-440b-b2f1-a8273fb59250" targetNamespace="http://schemas.microsoft.com/office/2006/metadata/properties" ma:root="true" ma:fieldsID="174e4b03d57b3d621fa064bbab783e99" ns2:_="">
    <xsd:import namespace="145c5697-5eb5-440b-b2f1-a8273fb59250"/>
    <xsd:element name="properties">
      <xsd:complexType>
        <xsd:sequence>
          <xsd:element name="documentManagement">
            <xsd:complexType>
              <xsd:all>
                <xsd:element ref="ns2:AssetId" minOccurs="0"/>
                <xsd:element ref="ns2:AuthoringAssetId" minOccurs="0"/>
                <xsd:element ref="ns2:AssetType" minOccurs="0"/>
                <xsd:element ref="ns2:Markets" minOccurs="0"/>
                <xsd:element ref="ns2:NumericAssetId" minOccurs="0"/>
                <xsd:element ref="ns2:AppV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c5697-5eb5-440b-b2f1-a8273fb59250" elementFormDefault="qualified">
    <xsd:import namespace="http://schemas.microsoft.com/office/2006/documentManagement/types"/>
    <xsd:import namespace="http://schemas.microsoft.com/office/infopath/2007/PartnerControls"/>
    <xsd:element name="AssetId" ma:index="8" nillable="true" ma:displayName="AssetId" ma:indexed="true" ma:internalName="AssetId" ma:readOnly="false">
      <xsd:simpleType>
        <xsd:restriction base="dms:Text"/>
      </xsd:simpleType>
    </xsd:element>
    <xsd:element name="AuthoringAssetId" ma:index="9" nillable="true" ma:displayName="AuthoringAssetId" ma:indexed="true" ma:internalName="AuthoringAssetId" ma:readOnly="false">
      <xsd:simpleType>
        <xsd:restriction base="dms:Text"/>
      </xsd:simpleType>
    </xsd:element>
    <xsd:element name="AssetType" ma:index="10" nillable="true" ma:displayName="AssetType" ma:internalName="AssetType" ma:readOnly="false">
      <xsd:simpleType>
        <xsd:restriction base="dms:Text"/>
      </xsd:simpleType>
    </xsd:element>
    <xsd:element name="Markets" ma:index="11" nillable="true" ma:displayName="Markets" ma:internalName="Markets" ma:readOnly="false">
      <xsd:simpleType>
        <xsd:restriction base="dms:Text"/>
      </xsd:simpleType>
    </xsd:element>
    <xsd:element name="NumericAssetId" ma:index="12" nillable="true" ma:displayName="NumericAssetId" ma:indexed="true" ma:internalName="NumericAssetId" ma:readOnly="false">
      <xsd:simpleType>
        <xsd:restriction base="dms:Unknown"/>
      </xsd:simpleType>
    </xsd:element>
    <xsd:element name="AppVer" ma:index="13" nillable="true" ma:displayName="AppVer" ma:internalName="AppVer"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NumericAssetId xmlns="145c5697-5eb5-440b-b2f1-a8273fb59250" xsi:nil="true"/>
    <AssetType xmlns="145c5697-5eb5-440b-b2f1-a8273fb59250">TP</AssetType>
    <Markets xmlns="145c5697-5eb5-440b-b2f1-a8273fb59250" xsi:nil="true"/>
    <AppVer xmlns="145c5697-5eb5-440b-b2f1-a8273fb59250" xsi:nil="true"/>
    <AuthoringAssetId xmlns="145c5697-5eb5-440b-b2f1-a8273fb59250">TP001069089</AuthoringAssetId>
    <AssetId xmlns="145c5697-5eb5-440b-b2f1-a8273fb59250">TS001069089</AssetId>
  </documentManagement>
</p:properties>
</file>

<file path=customXml/itemProps1.xml><?xml version="1.0" encoding="utf-8"?>
<ds:datastoreItem xmlns:ds="http://schemas.openxmlformats.org/officeDocument/2006/customXml" ds:itemID="{134B26C9-0EF1-480E-ABBC-AA74A30783AD}">
  <ds:schemaRefs>
    <ds:schemaRef ds:uri="http://schemas.microsoft.com/office/2006/metadata/longProperties"/>
  </ds:schemaRefs>
</ds:datastoreItem>
</file>

<file path=customXml/itemProps2.xml><?xml version="1.0" encoding="utf-8"?>
<ds:datastoreItem xmlns:ds="http://schemas.openxmlformats.org/officeDocument/2006/customXml" ds:itemID="{4E69FEA2-F345-4709-934B-2CCDCD0D55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c5697-5eb5-440b-b2f1-a8273fb592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2078F04-8AA8-4735-94C9-5C948FA64BE2}">
  <ds:schemaRefs>
    <ds:schemaRef ds:uri="http://schemas.microsoft.com/sharepoint/v3/contenttype/forms"/>
  </ds:schemaRefs>
</ds:datastoreItem>
</file>

<file path=customXml/itemProps4.xml><?xml version="1.0" encoding="utf-8"?>
<ds:datastoreItem xmlns:ds="http://schemas.openxmlformats.org/officeDocument/2006/customXml" ds:itemID="{B5EECD72-27D6-41D1-AB8C-B3C7EDE15323}">
  <ds:schemaRefs>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purl.org/dc/dcmitype/"/>
    <ds:schemaRef ds:uri="http://purl.org/dc/terms/"/>
    <ds:schemaRef ds:uri="145c5697-5eb5-440b-b2f1-a8273fb5925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TS001069089</Template>
  <TotalTime>201</TotalTime>
  <Words>606</Words>
  <Application>Microsoft Office PowerPoint</Application>
  <PresentationFormat>On-screen Show (4:3)</PresentationFormat>
  <Paragraphs>116</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TS001069089</vt:lpstr>
      <vt:lpstr>Greenhouse Gas Emissions for Refrigerant Choices in Room Air Conditioner Units   </vt:lpstr>
      <vt:lpstr>Introduction-Room Air Conditioners</vt:lpstr>
      <vt:lpstr>RACs in the U.S.</vt:lpstr>
      <vt:lpstr>History of Refrigerants</vt:lpstr>
      <vt:lpstr>Today’s Refrigerant</vt:lpstr>
      <vt:lpstr>PowerPoint Presentation</vt:lpstr>
      <vt:lpstr>Possible Refrigerant of the Future</vt:lpstr>
      <vt:lpstr>Some Refrigerants Tested</vt:lpstr>
      <vt:lpstr>Vapor Compression Refrigeration Cycle</vt:lpstr>
      <vt:lpstr>Calculating Results</vt:lpstr>
      <vt:lpstr>Resulting Numbers of Emissions</vt:lpstr>
      <vt:lpstr>Trends and Sensitivity Analysis</vt:lpstr>
      <vt:lpstr>Sensitivity analysis</vt:lpstr>
      <vt:lpstr>Conclusion of Study</vt:lpstr>
      <vt:lpstr>Additional Considerations</vt:lpstr>
      <vt:lpstr>Acknowledgments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Greenhouse Gas Emissions for Refrigerant Choices in Window Air Conditioner Units</dc:title>
  <dc:creator>Michael</dc:creator>
  <cp:lastModifiedBy>Galka, Michael D - (mgalka)</cp:lastModifiedBy>
  <cp:revision>67</cp:revision>
  <cp:lastPrinted>1601-01-01T00:00:00Z</cp:lastPrinted>
  <dcterms:created xsi:type="dcterms:W3CDTF">2011-07-19T01:00:23Z</dcterms:created>
  <dcterms:modified xsi:type="dcterms:W3CDTF">2012-04-09T17:45:20Z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Markets">
    <vt:lpwstr/>
  </property>
  <property fmtid="{D5CDD505-2E9C-101B-9397-08002B2CF9AE}" pid="4" name="AssetType">
    <vt:lpwstr>TP</vt:lpwstr>
  </property>
  <property fmtid="{D5CDD505-2E9C-101B-9397-08002B2CF9AE}" pid="5" name="TPInstallLocation">
    <vt:lpwstr>{Document Themes}</vt:lpwstr>
  </property>
  <property fmtid="{D5CDD505-2E9C-101B-9397-08002B2CF9AE}" pid="6" name="PrimaryImageGen">
    <vt:lpwstr>1</vt:lpwstr>
  </property>
  <property fmtid="{D5CDD505-2E9C-101B-9397-08002B2CF9AE}" pid="7" name="display_urn:schemas-microsoft-com:office:office#APAuthor">
    <vt:lpwstr>REDMOND\cynvey</vt:lpwstr>
  </property>
  <property fmtid="{D5CDD505-2E9C-101B-9397-08002B2CF9AE}" pid="8" name="APAuthor">
    <vt:lpwstr>191</vt:lpwstr>
  </property>
  <property fmtid="{D5CDD505-2E9C-101B-9397-08002B2CF9AE}" pid="9" name="Milestone">
    <vt:lpwstr>Continuous</vt:lpwstr>
  </property>
  <property fmtid="{D5CDD505-2E9C-101B-9397-08002B2CF9AE}" pid="10" name="TPAppVersion">
    <vt:lpwstr>11</vt:lpwstr>
  </property>
  <property fmtid="{D5CDD505-2E9C-101B-9397-08002B2CF9AE}" pid="11" name="TPCommandLine">
    <vt:lpwstr>{PP} {FilePath}</vt:lpwstr>
  </property>
  <property fmtid="{D5CDD505-2E9C-101B-9397-08002B2CF9AE}" pid="12" name="AssetId">
    <vt:lpwstr>TS001069089</vt:lpwstr>
  </property>
  <property fmtid="{D5CDD505-2E9C-101B-9397-08002B2CF9AE}" pid="13" name="IsSearchable">
    <vt:lpwstr>0</vt:lpwstr>
  </property>
  <property fmtid="{D5CDD505-2E9C-101B-9397-08002B2CF9AE}" pid="14" name="NumericId">
    <vt:lpwstr>-1.00000000000000</vt:lpwstr>
  </property>
  <property fmtid="{D5CDD505-2E9C-101B-9397-08002B2CF9AE}" pid="15" name="PublishTargets">
    <vt:lpwstr>OfficeOnline</vt:lpwstr>
  </property>
  <property fmtid="{D5CDD505-2E9C-101B-9397-08002B2CF9AE}" pid="16" name="TPLaunchHelpLinkType">
    <vt:lpwstr>Template</vt:lpwstr>
  </property>
  <property fmtid="{D5CDD505-2E9C-101B-9397-08002B2CF9AE}" pid="17" name="TPFriendlyName">
    <vt:lpwstr>Topo design template</vt:lpwstr>
  </property>
  <property fmtid="{D5CDD505-2E9C-101B-9397-08002B2CF9AE}" pid="18" name="display_urn:schemas-microsoft-com:office:office#APEditor">
    <vt:lpwstr>REDMOND\v-luannv</vt:lpwstr>
  </property>
  <property fmtid="{D5CDD505-2E9C-101B-9397-08002B2CF9AE}" pid="19" name="APEditor">
    <vt:lpwstr>92</vt:lpwstr>
  </property>
  <property fmtid="{D5CDD505-2E9C-101B-9397-08002B2CF9AE}" pid="20" name="Provider">
    <vt:lpwstr>EY006220130</vt:lpwstr>
  </property>
  <property fmtid="{D5CDD505-2E9C-101B-9397-08002B2CF9AE}" pid="21" name="SourceTitle">
    <vt:lpwstr>Topo design template</vt:lpwstr>
  </property>
  <property fmtid="{D5CDD505-2E9C-101B-9397-08002B2CF9AE}" pid="22" name="TPApplication">
    <vt:lpwstr>PowerPoint</vt:lpwstr>
  </property>
  <property fmtid="{D5CDD505-2E9C-101B-9397-08002B2CF9AE}" pid="23" name="TPLaunchHelpLink">
    <vt:lpwstr/>
  </property>
  <property fmtid="{D5CDD505-2E9C-101B-9397-08002B2CF9AE}" pid="24" name="OpenTemplate">
    <vt:lpwstr>1</vt:lpwstr>
  </property>
  <property fmtid="{D5CDD505-2E9C-101B-9397-08002B2CF9AE}" pid="25" name="UACurrentWords">
    <vt:lpwstr>0</vt:lpwstr>
  </property>
  <property fmtid="{D5CDD505-2E9C-101B-9397-08002B2CF9AE}" pid="26" name="UALocRecommendation">
    <vt:lpwstr>Localize</vt:lpwstr>
  </property>
  <property fmtid="{D5CDD505-2E9C-101B-9397-08002B2CF9AE}" pid="27" name="Applications">
    <vt:lpwstr>64;#PowerPoint 2003;#182;#Office XP;#67;#PowerPoint - Design Templt 12;#65;#Microsoft Office PowerPoint 2007;#66;#PowerPoint - Design Templt 2003;#79;#Template 12;#184;#Office 2000</vt:lpwstr>
  </property>
  <property fmtid="{D5CDD505-2E9C-101B-9397-08002B2CF9AE}" pid="28" name="TemplateStatus">
    <vt:lpwstr>Complete</vt:lpwstr>
  </property>
  <property fmtid="{D5CDD505-2E9C-101B-9397-08002B2CF9AE}" pid="29" name="ContentTypeId">
    <vt:lpwstr>0x0101006025706CF4CD034688BEBAE97A2E701D020200C3831ACA17D8814887A164412888521E</vt:lpwstr>
  </property>
  <property fmtid="{D5CDD505-2E9C-101B-9397-08002B2CF9AE}" pid="30" name="IsDeleted">
    <vt:lpwstr>0</vt:lpwstr>
  </property>
  <property fmtid="{D5CDD505-2E9C-101B-9397-08002B2CF9AE}" pid="31" name="ShowIn">
    <vt:lpwstr>Show everywhere</vt:lpwstr>
  </property>
  <property fmtid="{D5CDD505-2E9C-101B-9397-08002B2CF9AE}" pid="32" name="UANotes">
    <vt:lpwstr>LEGACY PPTDT. 421488L. June 2003 retrofit</vt:lpwstr>
  </property>
  <property fmtid="{D5CDD505-2E9C-101B-9397-08002B2CF9AE}" pid="33" name="PublishStatusLookup">
    <vt:lpwstr>256458</vt:lpwstr>
  </property>
  <property fmtid="{D5CDD505-2E9C-101B-9397-08002B2CF9AE}" pid="34" name="TPComponent">
    <vt:lpwstr>PPTFiles</vt:lpwstr>
  </property>
  <property fmtid="{D5CDD505-2E9C-101B-9397-08002B2CF9AE}" pid="35" name="TPNamespace">
    <vt:lpwstr>POWERPNT</vt:lpwstr>
  </property>
  <property fmtid="{D5CDD505-2E9C-101B-9397-08002B2CF9AE}" pid="36" name="TPClientViewer">
    <vt:lpwstr>Microsoft Office PowerPoint</vt:lpwstr>
  </property>
  <property fmtid="{D5CDD505-2E9C-101B-9397-08002B2CF9AE}" pid="37" name="APTrustLevel">
    <vt:lpwstr>1.00000000000000</vt:lpwstr>
  </property>
  <property fmtid="{D5CDD505-2E9C-101B-9397-08002B2CF9AE}" pid="38" name="TrustLevel">
    <vt:lpwstr>Microsoft Managed Content</vt:lpwstr>
  </property>
  <property fmtid="{D5CDD505-2E9C-101B-9397-08002B2CF9AE}" pid="39" name="Content Type">
    <vt:lpwstr>OOFile</vt:lpwstr>
  </property>
  <property fmtid="{D5CDD505-2E9C-101B-9397-08002B2CF9AE}" pid="40" name="AuthoringAssetId">
    <vt:lpwstr>TP001069089</vt:lpwstr>
  </property>
  <property fmtid="{D5CDD505-2E9C-101B-9397-08002B2CF9AE}" pid="41" name="NumericAssetId">
    <vt:lpwstr/>
  </property>
  <property fmtid="{D5CDD505-2E9C-101B-9397-08002B2CF9AE}" pid="42" name="AppVer">
    <vt:lpwstr/>
  </property>
</Properties>
</file>